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1"/>
  </p:notesMasterIdLst>
  <p:sldIdLst>
    <p:sldId id="256" r:id="rId2"/>
    <p:sldId id="257" r:id="rId3"/>
    <p:sldId id="258" r:id="rId4"/>
    <p:sldId id="259" r:id="rId5"/>
    <p:sldId id="260" r:id="rId6"/>
    <p:sldId id="261" r:id="rId7"/>
    <p:sldId id="262" r:id="rId8"/>
    <p:sldId id="263" r:id="rId9"/>
    <p:sldId id="274" r:id="rId10"/>
    <p:sldId id="275" r:id="rId11"/>
    <p:sldId id="276" r:id="rId12"/>
    <p:sldId id="265" r:id="rId13"/>
    <p:sldId id="267" r:id="rId14"/>
    <p:sldId id="269" r:id="rId15"/>
    <p:sldId id="278" r:id="rId16"/>
    <p:sldId id="279" r:id="rId17"/>
    <p:sldId id="280" r:id="rId18"/>
    <p:sldId id="281" r:id="rId19"/>
    <p:sldId id="283" r:id="rId20"/>
    <p:sldId id="284" r:id="rId21"/>
    <p:sldId id="285" r:id="rId22"/>
    <p:sldId id="264" r:id="rId23"/>
    <p:sldId id="270" r:id="rId24"/>
    <p:sldId id="271" r:id="rId25"/>
    <p:sldId id="272" r:id="rId26"/>
    <p:sldId id="273" r:id="rId27"/>
    <p:sldId id="290" r:id="rId28"/>
    <p:sldId id="294" r:id="rId29"/>
    <p:sldId id="295" r:id="rId30"/>
    <p:sldId id="306" r:id="rId31"/>
    <p:sldId id="311" r:id="rId32"/>
    <p:sldId id="312" r:id="rId33"/>
    <p:sldId id="461" r:id="rId34"/>
    <p:sldId id="313" r:id="rId35"/>
    <p:sldId id="389" r:id="rId36"/>
    <p:sldId id="390" r:id="rId37"/>
    <p:sldId id="391" r:id="rId38"/>
    <p:sldId id="463" r:id="rId39"/>
    <p:sldId id="462" r:id="rId40"/>
    <p:sldId id="469" r:id="rId41"/>
    <p:sldId id="470" r:id="rId42"/>
    <p:sldId id="471" r:id="rId43"/>
    <p:sldId id="472" r:id="rId44"/>
    <p:sldId id="310" r:id="rId45"/>
    <p:sldId id="473" r:id="rId46"/>
    <p:sldId id="474" r:id="rId47"/>
    <p:sldId id="475" r:id="rId48"/>
    <p:sldId id="476" r:id="rId49"/>
    <p:sldId id="477" r:id="rId50"/>
    <p:sldId id="424" r:id="rId51"/>
    <p:sldId id="425" r:id="rId52"/>
    <p:sldId id="426" r:id="rId53"/>
    <p:sldId id="427" r:id="rId54"/>
    <p:sldId id="428" r:id="rId55"/>
    <p:sldId id="429" r:id="rId56"/>
    <p:sldId id="430" r:id="rId57"/>
    <p:sldId id="478" r:id="rId58"/>
    <p:sldId id="440" r:id="rId59"/>
    <p:sldId id="441" r:id="rId60"/>
    <p:sldId id="442" r:id="rId61"/>
    <p:sldId id="443" r:id="rId62"/>
    <p:sldId id="433" r:id="rId63"/>
    <p:sldId id="487" r:id="rId64"/>
    <p:sldId id="488" r:id="rId65"/>
    <p:sldId id="449" r:id="rId66"/>
    <p:sldId id="450" r:id="rId67"/>
    <p:sldId id="451" r:id="rId68"/>
    <p:sldId id="452" r:id="rId69"/>
    <p:sldId id="453" r:id="rId70"/>
    <p:sldId id="489" r:id="rId71"/>
    <p:sldId id="479" r:id="rId72"/>
    <p:sldId id="480" r:id="rId73"/>
    <p:sldId id="481" r:id="rId74"/>
    <p:sldId id="483" r:id="rId75"/>
    <p:sldId id="484" r:id="rId76"/>
    <p:sldId id="485" r:id="rId77"/>
    <p:sldId id="486" r:id="rId78"/>
    <p:sldId id="445" r:id="rId79"/>
    <p:sldId id="446"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4490"/>
  </p:normalViewPr>
  <p:slideViewPr>
    <p:cSldViewPr snapToGrid="0" snapToObjects="1">
      <p:cViewPr varScale="1">
        <p:scale>
          <a:sx n="107" d="100"/>
          <a:sy n="107" d="100"/>
        </p:scale>
        <p:origin x="128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13C5C7-8E72-8C44-A497-FF2A32F52E55}" type="datetimeFigureOut">
              <a:rPr lang="en-US" smtClean="0"/>
              <a:t>11/17/21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C900EC-3175-2249-B345-680234731CFC}" type="slidenum">
              <a:rPr lang="en-US" smtClean="0"/>
              <a:t>‹#›</a:t>
            </a:fld>
            <a:endParaRPr lang="en-US"/>
          </a:p>
        </p:txBody>
      </p:sp>
    </p:spTree>
    <p:extLst>
      <p:ext uri="{BB962C8B-B14F-4D97-AF65-F5344CB8AC3E}">
        <p14:creationId xmlns:p14="http://schemas.microsoft.com/office/powerpoint/2010/main" val="3199791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assandra.apache.org/doc/latest/cql/ddl.html#clustering-columns"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F6673DE4-EB01-C14A-8E9D-0A5F7D24D5BF}"/>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a:extLst>
              <a:ext uri="{FF2B5EF4-FFF2-40B4-BE49-F238E27FC236}">
                <a16:creationId xmlns:a16="http://schemas.microsoft.com/office/drawing/2014/main" id="{0905CC27-F5B3-724B-B80B-48CEB4D344F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5364" name="Slide Number Placeholder 3">
            <a:extLst>
              <a:ext uri="{FF2B5EF4-FFF2-40B4-BE49-F238E27FC236}">
                <a16:creationId xmlns:a16="http://schemas.microsoft.com/office/drawing/2014/main" id="{02BCFAC9-B69B-1B4A-B2DB-B5BDC722E07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7B6ACA09-0FDE-EE4A-BB4C-7CAB15787791}" type="slidenum">
              <a:rPr lang="en-US" altLang="en-US"/>
              <a:pPr/>
              <a:t>31</a:t>
            </a:fld>
            <a:endParaRPr lang="en-US" altLang="en-US"/>
          </a:p>
        </p:txBody>
      </p:sp>
    </p:spTree>
    <p:extLst>
      <p:ext uri="{BB962C8B-B14F-4D97-AF65-F5344CB8AC3E}">
        <p14:creationId xmlns:p14="http://schemas.microsoft.com/office/powerpoint/2010/main" val="738386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E704CEA-B884-9A4E-9A2D-855FE9D8900D}" type="slidenum">
              <a:rPr lang="en-US" smtClean="0"/>
              <a:pPr>
                <a:defRPr/>
              </a:pPr>
              <a:t>53</a:t>
            </a:fld>
            <a:endParaRPr lang="en-US"/>
          </a:p>
        </p:txBody>
      </p:sp>
    </p:spTree>
    <p:extLst>
      <p:ext uri="{BB962C8B-B14F-4D97-AF65-F5344CB8AC3E}">
        <p14:creationId xmlns:p14="http://schemas.microsoft.com/office/powerpoint/2010/main" val="2150059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ＭＳ Ｐゴシック" charset="0"/>
                <a:cs typeface="ＭＳ Ｐゴシック" charset="0"/>
              </a:rPr>
              <a:t>At this point, let’s now consider how to support query Q4 to help the user find available rooms at a selected hotel for the nights they are interested in staying. Note that this query involves both a start date and an end date. Because you’re querying over a range instead of a single date, you know that you’ll need to use the date as a clustering key. Use the </a:t>
            </a:r>
            <a:r>
              <a:rPr lang="en-US" sz="1200" b="0" i="0" u="none" strike="noStrike" kern="1200" dirty="0" err="1">
                <a:solidFill>
                  <a:schemeClr val="tx1"/>
                </a:solidFill>
                <a:effectLst/>
                <a:latin typeface="+mn-lt"/>
                <a:ea typeface="ＭＳ Ｐゴシック" charset="0"/>
                <a:cs typeface="ＭＳ Ｐゴシック" charset="0"/>
              </a:rPr>
              <a:t>hotel_id</a:t>
            </a:r>
            <a:r>
              <a:rPr lang="en-US" sz="1200" b="0" i="0" u="none" strike="noStrike" kern="1200" dirty="0">
                <a:solidFill>
                  <a:schemeClr val="tx1"/>
                </a:solidFill>
                <a:effectLst/>
                <a:latin typeface="+mn-lt"/>
                <a:ea typeface="ＭＳ Ｐゴシック" charset="0"/>
                <a:cs typeface="ＭＳ Ｐゴシック" charset="0"/>
              </a:rPr>
              <a:t> as a primary key to group room data for each hotel on a single partition, which should help searches be super fast. Let’s call this the </a:t>
            </a:r>
            <a:r>
              <a:rPr lang="en-US" sz="1200" b="0" i="0" u="none" strike="noStrike" kern="1200" dirty="0" err="1">
                <a:solidFill>
                  <a:schemeClr val="tx1"/>
                </a:solidFill>
                <a:effectLst/>
                <a:latin typeface="+mn-lt"/>
                <a:ea typeface="ＭＳ Ｐゴシック" charset="0"/>
                <a:cs typeface="ＭＳ Ｐゴシック" charset="0"/>
              </a:rPr>
              <a:t>available_rooms_by_hotel_date</a:t>
            </a:r>
            <a:r>
              <a:rPr lang="en-US" sz="1200" b="0" i="0" u="none" strike="noStrike" kern="1200" dirty="0">
                <a:solidFill>
                  <a:schemeClr val="tx1"/>
                </a:solidFill>
                <a:effectLst/>
                <a:latin typeface="+mn-lt"/>
                <a:ea typeface="ＭＳ Ｐゴシック" charset="0"/>
                <a:cs typeface="ＭＳ Ｐゴシック" charset="0"/>
              </a:rPr>
              <a:t> table.</a:t>
            </a:r>
          </a:p>
          <a:p>
            <a:r>
              <a:rPr lang="en-US" sz="1200" b="0" i="0" u="none" strike="noStrike" kern="1200" dirty="0">
                <a:solidFill>
                  <a:schemeClr val="tx1"/>
                </a:solidFill>
                <a:effectLst/>
                <a:latin typeface="+mn-lt"/>
                <a:ea typeface="ＭＳ Ｐゴシック" charset="0"/>
                <a:cs typeface="ＭＳ Ｐゴシック" charset="0"/>
              </a:rPr>
              <a:t>To support searching over a range, use </a:t>
            </a:r>
            <a:r>
              <a:rPr lang="en-US" sz="1200" b="0" i="0" u="none" strike="noStrike" kern="1200" dirty="0">
                <a:solidFill>
                  <a:schemeClr val="tx1"/>
                </a:solidFill>
                <a:effectLst/>
                <a:latin typeface="+mn-lt"/>
                <a:ea typeface="ＭＳ Ｐゴシック" charset="0"/>
                <a:cs typeface="ＭＳ Ｐゴシック" charset="0"/>
                <a:hlinkClick r:id="rId3"/>
              </a:rPr>
              <a:t>clustering columns</a:t>
            </a:r>
            <a:r>
              <a:rPr lang="en-US" sz="1200" b="0" i="0" u="none" strike="noStrike" kern="1200" dirty="0">
                <a:solidFill>
                  <a:schemeClr val="tx1"/>
                </a:solidFill>
                <a:effectLst/>
                <a:latin typeface="+mn-lt"/>
                <a:ea typeface="ＭＳ Ｐゴシック" charset="0"/>
                <a:cs typeface="ＭＳ Ｐゴシック" charset="0"/>
              </a:rPr>
              <a:t> to store attributes that you need to access in a range query. Remember that the order of the clustering columns is important.</a:t>
            </a:r>
          </a:p>
          <a:p>
            <a:r>
              <a:rPr lang="en-US" sz="1200" b="0" i="0" u="none" strike="noStrike" kern="1200" dirty="0">
                <a:solidFill>
                  <a:schemeClr val="tx1"/>
                </a:solidFill>
                <a:effectLst/>
                <a:latin typeface="+mn-lt"/>
                <a:ea typeface="ＭＳ Ｐゴシック" charset="0"/>
                <a:cs typeface="ＭＳ Ｐゴシック" charset="0"/>
              </a:rPr>
              <a:t>The design of the </a:t>
            </a:r>
            <a:r>
              <a:rPr lang="en-US" sz="1200" b="0" i="0" u="none" strike="noStrike" kern="1200" dirty="0" err="1">
                <a:solidFill>
                  <a:schemeClr val="tx1"/>
                </a:solidFill>
                <a:effectLst/>
                <a:latin typeface="+mn-lt"/>
                <a:ea typeface="ＭＳ Ｐゴシック" charset="0"/>
                <a:cs typeface="ＭＳ Ｐゴシック" charset="0"/>
              </a:rPr>
              <a:t>available_rooms_by_hotel_date</a:t>
            </a:r>
            <a:r>
              <a:rPr lang="en-US" sz="1200" b="0" i="0" u="none" strike="noStrike" kern="1200" dirty="0">
                <a:solidFill>
                  <a:schemeClr val="tx1"/>
                </a:solidFill>
                <a:effectLst/>
                <a:latin typeface="+mn-lt"/>
                <a:ea typeface="ＭＳ Ｐゴシック" charset="0"/>
                <a:cs typeface="ＭＳ Ｐゴシック" charset="0"/>
              </a:rPr>
              <a:t> table is an instance of the </a:t>
            </a:r>
            <a:r>
              <a:rPr lang="en-US" sz="1200" b="1" i="0" u="none" strike="noStrike" kern="1200" dirty="0">
                <a:solidFill>
                  <a:schemeClr val="tx1"/>
                </a:solidFill>
                <a:effectLst/>
                <a:latin typeface="+mn-lt"/>
                <a:ea typeface="ＭＳ Ｐゴシック" charset="0"/>
                <a:cs typeface="ＭＳ Ｐゴシック" charset="0"/>
              </a:rPr>
              <a:t>wide partition</a:t>
            </a:r>
            <a:r>
              <a:rPr lang="en-US" sz="1200" b="0" i="0" u="none" strike="noStrike" kern="1200" dirty="0">
                <a:solidFill>
                  <a:schemeClr val="tx1"/>
                </a:solidFill>
                <a:effectLst/>
                <a:latin typeface="+mn-lt"/>
                <a:ea typeface="ＭＳ Ｐゴシック" charset="0"/>
                <a:cs typeface="ＭＳ Ｐゴシック" charset="0"/>
              </a:rPr>
              <a:t> pattern. This pattern is sometimes called the </a:t>
            </a:r>
            <a:r>
              <a:rPr lang="en-US" sz="1200" b="1" i="0" u="none" strike="noStrike" kern="1200" dirty="0">
                <a:solidFill>
                  <a:schemeClr val="tx1"/>
                </a:solidFill>
                <a:effectLst/>
                <a:latin typeface="+mn-lt"/>
                <a:ea typeface="ＭＳ Ｐゴシック" charset="0"/>
                <a:cs typeface="ＭＳ Ｐゴシック" charset="0"/>
              </a:rPr>
              <a:t>wide row</a:t>
            </a:r>
            <a:r>
              <a:rPr lang="en-US" sz="1200" b="0" i="0" u="none" strike="noStrike" kern="1200" dirty="0">
                <a:solidFill>
                  <a:schemeClr val="tx1"/>
                </a:solidFill>
                <a:effectLst/>
                <a:latin typeface="+mn-lt"/>
                <a:ea typeface="ＭＳ Ｐゴシック" charset="0"/>
                <a:cs typeface="ＭＳ Ｐゴシック" charset="0"/>
              </a:rPr>
              <a:t> pattern when discussing databases that support similar models, but wide partition is a more accurate description from a Cassandra perspective. The essence of the pattern is to group multiple related rows in a partition in order to support fast access to multiple rows within the partition in a single query.</a:t>
            </a:r>
          </a:p>
          <a:p>
            <a:endParaRPr lang="en-US" dirty="0"/>
          </a:p>
        </p:txBody>
      </p:sp>
      <p:sp>
        <p:nvSpPr>
          <p:cNvPr id="4" name="Slide Number Placeholder 3"/>
          <p:cNvSpPr>
            <a:spLocks noGrp="1"/>
          </p:cNvSpPr>
          <p:nvPr>
            <p:ph type="sldNum" sz="quarter" idx="5"/>
          </p:nvPr>
        </p:nvSpPr>
        <p:spPr/>
        <p:txBody>
          <a:bodyPr/>
          <a:lstStyle/>
          <a:p>
            <a:pPr>
              <a:defRPr/>
            </a:pPr>
            <a:fld id="{1E704CEA-B884-9A4E-9A2D-855FE9D8900D}" type="slidenum">
              <a:rPr lang="en-US" smtClean="0"/>
              <a:pPr>
                <a:defRPr/>
              </a:pPr>
              <a:t>76</a:t>
            </a:fld>
            <a:endParaRPr lang="en-US"/>
          </a:p>
        </p:txBody>
      </p:sp>
    </p:spTree>
    <p:extLst>
      <p:ext uri="{BB962C8B-B14F-4D97-AF65-F5344CB8AC3E}">
        <p14:creationId xmlns:p14="http://schemas.microsoft.com/office/powerpoint/2010/main" val="4126477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E1AFF-B2D7-8F4A-A473-3B2BEC2DE6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7C5078C-415D-EB40-B252-622B890641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2053EF-D032-8847-967D-B1DF24A0ADDF}"/>
              </a:ext>
            </a:extLst>
          </p:cNvPr>
          <p:cNvSpPr>
            <a:spLocks noGrp="1"/>
          </p:cNvSpPr>
          <p:nvPr>
            <p:ph type="dt" sz="half" idx="10"/>
          </p:nvPr>
        </p:nvSpPr>
        <p:spPr/>
        <p:txBody>
          <a:bodyPr/>
          <a:lstStyle/>
          <a:p>
            <a:fld id="{47027408-A8E5-624E-93B8-E73246053006}" type="datetimeFigureOut">
              <a:rPr lang="en-US" smtClean="0"/>
              <a:t>11/18/21</a:t>
            </a:fld>
            <a:endParaRPr lang="en-US"/>
          </a:p>
        </p:txBody>
      </p:sp>
      <p:sp>
        <p:nvSpPr>
          <p:cNvPr id="5" name="Footer Placeholder 4">
            <a:extLst>
              <a:ext uri="{FF2B5EF4-FFF2-40B4-BE49-F238E27FC236}">
                <a16:creationId xmlns:a16="http://schemas.microsoft.com/office/drawing/2014/main" id="{F2AE0EF7-CB22-2045-A145-39E2BA63C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F633B6-945E-9146-BCCA-1CBDE15BAEF6}"/>
              </a:ext>
            </a:extLst>
          </p:cNvPr>
          <p:cNvSpPr>
            <a:spLocks noGrp="1"/>
          </p:cNvSpPr>
          <p:nvPr>
            <p:ph type="sldNum" sz="quarter" idx="12"/>
          </p:nvPr>
        </p:nvSpPr>
        <p:spPr/>
        <p:txBody>
          <a:bodyPr/>
          <a:lstStyle/>
          <a:p>
            <a:fld id="{449EF3FB-747C-5F41-B95A-9834396ADD28}" type="slidenum">
              <a:rPr lang="en-US" smtClean="0"/>
              <a:t>‹#›</a:t>
            </a:fld>
            <a:endParaRPr lang="en-US"/>
          </a:p>
        </p:txBody>
      </p:sp>
      <p:sp>
        <p:nvSpPr>
          <p:cNvPr id="7" name="Rectangle 6">
            <a:extLst>
              <a:ext uri="{FF2B5EF4-FFF2-40B4-BE49-F238E27FC236}">
                <a16:creationId xmlns:a16="http://schemas.microsoft.com/office/drawing/2014/main" id="{4A11738A-858D-E74B-857A-520F929B4449}"/>
              </a:ext>
            </a:extLst>
          </p:cNvPr>
          <p:cNvSpPr/>
          <p:nvPr userDrawn="1"/>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a:extLst>
              <a:ext uri="{FF2B5EF4-FFF2-40B4-BE49-F238E27FC236}">
                <a16:creationId xmlns:a16="http://schemas.microsoft.com/office/drawing/2014/main" id="{C9065F86-8536-5747-8ED1-5BFA228E51B3}"/>
              </a:ext>
            </a:extLst>
          </p:cNvPr>
          <p:cNvSpPr/>
          <p:nvPr userDrawn="1"/>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54870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CC1E5-F233-134F-A667-8DB9ABA7CF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6DC20E-75B6-A24D-801C-A7AEA287C5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3FDA4B-5F8A-184F-9514-37636657190C}"/>
              </a:ext>
            </a:extLst>
          </p:cNvPr>
          <p:cNvSpPr>
            <a:spLocks noGrp="1"/>
          </p:cNvSpPr>
          <p:nvPr>
            <p:ph type="dt" sz="half" idx="10"/>
          </p:nvPr>
        </p:nvSpPr>
        <p:spPr/>
        <p:txBody>
          <a:bodyPr/>
          <a:lstStyle/>
          <a:p>
            <a:fld id="{47027408-A8E5-624E-93B8-E73246053006}" type="datetimeFigureOut">
              <a:rPr lang="en-US" smtClean="0"/>
              <a:t>11/17/21</a:t>
            </a:fld>
            <a:endParaRPr lang="en-US"/>
          </a:p>
        </p:txBody>
      </p:sp>
      <p:sp>
        <p:nvSpPr>
          <p:cNvPr id="5" name="Footer Placeholder 4">
            <a:extLst>
              <a:ext uri="{FF2B5EF4-FFF2-40B4-BE49-F238E27FC236}">
                <a16:creationId xmlns:a16="http://schemas.microsoft.com/office/drawing/2014/main" id="{C52EA2AA-064A-6641-B863-7B3CAD136D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41FB6D-21C2-3042-B1E8-79E92E2A786F}"/>
              </a:ext>
            </a:extLst>
          </p:cNvPr>
          <p:cNvSpPr>
            <a:spLocks noGrp="1"/>
          </p:cNvSpPr>
          <p:nvPr>
            <p:ph type="sldNum" sz="quarter" idx="12"/>
          </p:nvPr>
        </p:nvSpPr>
        <p:spPr/>
        <p:txBody>
          <a:bodyPr/>
          <a:lstStyle/>
          <a:p>
            <a:fld id="{449EF3FB-747C-5F41-B95A-9834396ADD28}" type="slidenum">
              <a:rPr lang="en-US" smtClean="0"/>
              <a:t>‹#›</a:t>
            </a:fld>
            <a:endParaRPr lang="en-US"/>
          </a:p>
        </p:txBody>
      </p:sp>
    </p:spTree>
    <p:extLst>
      <p:ext uri="{BB962C8B-B14F-4D97-AF65-F5344CB8AC3E}">
        <p14:creationId xmlns:p14="http://schemas.microsoft.com/office/powerpoint/2010/main" val="1705236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D8EC0D-19D4-734D-8C74-7D35EA7BB9F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59D20D-8335-CE43-86FC-7F941C95786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9CA212-B501-F842-884F-FC22539446A4}"/>
              </a:ext>
            </a:extLst>
          </p:cNvPr>
          <p:cNvSpPr>
            <a:spLocks noGrp="1"/>
          </p:cNvSpPr>
          <p:nvPr>
            <p:ph type="dt" sz="half" idx="10"/>
          </p:nvPr>
        </p:nvSpPr>
        <p:spPr/>
        <p:txBody>
          <a:bodyPr/>
          <a:lstStyle/>
          <a:p>
            <a:fld id="{47027408-A8E5-624E-93B8-E73246053006}" type="datetimeFigureOut">
              <a:rPr lang="en-US" smtClean="0"/>
              <a:t>11/17/21</a:t>
            </a:fld>
            <a:endParaRPr lang="en-US"/>
          </a:p>
        </p:txBody>
      </p:sp>
      <p:sp>
        <p:nvSpPr>
          <p:cNvPr id="5" name="Footer Placeholder 4">
            <a:extLst>
              <a:ext uri="{FF2B5EF4-FFF2-40B4-BE49-F238E27FC236}">
                <a16:creationId xmlns:a16="http://schemas.microsoft.com/office/drawing/2014/main" id="{E9E274EC-FE4B-C74D-AB48-1B860C5B25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D4425D-BCF1-1244-A677-FE197147CB2F}"/>
              </a:ext>
            </a:extLst>
          </p:cNvPr>
          <p:cNvSpPr>
            <a:spLocks noGrp="1"/>
          </p:cNvSpPr>
          <p:nvPr>
            <p:ph type="sldNum" sz="quarter" idx="12"/>
          </p:nvPr>
        </p:nvSpPr>
        <p:spPr/>
        <p:txBody>
          <a:bodyPr/>
          <a:lstStyle/>
          <a:p>
            <a:fld id="{449EF3FB-747C-5F41-B95A-9834396ADD28}" type="slidenum">
              <a:rPr lang="en-US" smtClean="0"/>
              <a:t>‹#›</a:t>
            </a:fld>
            <a:endParaRPr lang="en-US"/>
          </a:p>
        </p:txBody>
      </p:sp>
    </p:spTree>
    <p:extLst>
      <p:ext uri="{BB962C8B-B14F-4D97-AF65-F5344CB8AC3E}">
        <p14:creationId xmlns:p14="http://schemas.microsoft.com/office/powerpoint/2010/main" val="212809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Footer Only">
    <p:spTree>
      <p:nvGrpSpPr>
        <p:cNvPr id="1" name=""/>
        <p:cNvGrpSpPr/>
        <p:nvPr/>
      </p:nvGrpSpPr>
      <p:grpSpPr>
        <a:xfrm>
          <a:off x="0" y="0"/>
          <a:ext cx="0" cy="0"/>
          <a:chOff x="0" y="0"/>
          <a:chExt cx="0" cy="0"/>
        </a:xfrm>
      </p:grpSpPr>
      <p:sp>
        <p:nvSpPr>
          <p:cNvPr id="18" name="Rectangle 17"/>
          <p:cNvSpPr/>
          <p:nvPr userDrawn="1"/>
        </p:nvSpPr>
        <p:spPr>
          <a:xfrm>
            <a:off x="11480800" y="6525488"/>
            <a:ext cx="309700" cy="215444"/>
          </a:xfrm>
          <a:prstGeom prst="rect">
            <a:avLst/>
          </a:prstGeom>
        </p:spPr>
        <p:txBody>
          <a:bodyPr wrap="none" anchor="ctr" anchorCtr="0">
            <a:spAutoFit/>
          </a:bodyPr>
          <a:lstStyle/>
          <a:p>
            <a:pPr algn="l" defTabSz="457200" rtl="0" fontAlgn="auto">
              <a:spcBef>
                <a:spcPct val="20000"/>
              </a:spcBef>
              <a:spcAft>
                <a:spcPts val="0"/>
              </a:spcAft>
              <a:defRPr/>
            </a:pPr>
            <a:fld id="{97607E1A-0BE9-6945-8AEF-CA52ED5ABE9E}" type="slidenum">
              <a:rPr lang="en-US" sz="800" kern="1200" smtClean="0">
                <a:solidFill>
                  <a:schemeClr val="bg1">
                    <a:lumMod val="75000"/>
                  </a:schemeClr>
                </a:solidFill>
                <a:latin typeface="Arial"/>
                <a:ea typeface="+mn-ea"/>
                <a:cs typeface="Arial"/>
              </a:rPr>
              <a:pPr algn="l" defTabSz="457200" rtl="0" fontAlgn="auto">
                <a:spcBef>
                  <a:spcPct val="20000"/>
                </a:spcBef>
                <a:spcAft>
                  <a:spcPts val="0"/>
                </a:spcAft>
                <a:defRPr/>
              </a:pPr>
              <a:t>‹#›</a:t>
            </a:fld>
            <a:endParaRPr lang="en-US" sz="800" kern="1200" dirty="0">
              <a:solidFill>
                <a:schemeClr val="bg1">
                  <a:lumMod val="75000"/>
                </a:schemeClr>
              </a:solidFill>
              <a:latin typeface="Arial"/>
              <a:ea typeface="+mn-ea"/>
              <a:cs typeface="Arial"/>
            </a:endParaRPr>
          </a:p>
        </p:txBody>
      </p:sp>
      <p:sp>
        <p:nvSpPr>
          <p:cNvPr id="19" name="TextBox 18"/>
          <p:cNvSpPr txBox="1"/>
          <p:nvPr userDrawn="1"/>
        </p:nvSpPr>
        <p:spPr>
          <a:xfrm>
            <a:off x="6670056" y="6511291"/>
            <a:ext cx="4741333" cy="243840"/>
          </a:xfrm>
          <a:prstGeom prst="rect">
            <a:avLst/>
          </a:prstGeom>
        </p:spPr>
        <p:txBody>
          <a:bodyPr anchor="ctr" anchorCtr="0"/>
          <a:lstStyle>
            <a:defPPr>
              <a:defRPr lang="en-US"/>
            </a:defPPr>
            <a:lvl1pPr>
              <a:defRPr sz="800">
                <a:solidFill>
                  <a:schemeClr val="bg1">
                    <a:lumMod val="75000"/>
                  </a:schemeClr>
                </a:solidFill>
                <a:latin typeface="Arial"/>
                <a:cs typeface="Arial"/>
              </a:defRPr>
            </a:lvl1pPr>
          </a:lstStyle>
          <a:p>
            <a:pPr algn="r" fontAlgn="auto">
              <a:spcBef>
                <a:spcPts val="0"/>
              </a:spcBef>
              <a:spcAft>
                <a:spcPts val="0"/>
              </a:spcAft>
              <a:defRPr/>
            </a:pPr>
            <a:r>
              <a:rPr lang="en-US" sz="800" b="0" kern="1200" dirty="0">
                <a:solidFill>
                  <a:schemeClr val="bg1">
                    <a:lumMod val="75000"/>
                  </a:schemeClr>
                </a:solidFill>
                <a:latin typeface="Arial"/>
                <a:ea typeface="ＭＳ Ｐゴシック" charset="0"/>
                <a:cs typeface="Arial"/>
              </a:rPr>
              <a:t>|</a:t>
            </a:r>
          </a:p>
        </p:txBody>
      </p:sp>
      <p:sp>
        <p:nvSpPr>
          <p:cNvPr id="4" name="Rectangle 3">
            <a:extLst>
              <a:ext uri="{FF2B5EF4-FFF2-40B4-BE49-F238E27FC236}">
                <a16:creationId xmlns:a16="http://schemas.microsoft.com/office/drawing/2014/main" id="{F62712F9-F51C-D24E-AE94-899C162C2C4C}"/>
              </a:ext>
            </a:extLst>
          </p:cNvPr>
          <p:cNvSpPr/>
          <p:nvPr userDrawn="1"/>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4">
            <a:extLst>
              <a:ext uri="{FF2B5EF4-FFF2-40B4-BE49-F238E27FC236}">
                <a16:creationId xmlns:a16="http://schemas.microsoft.com/office/drawing/2014/main" id="{6182E243-056E-3949-895D-11729A586D5E}"/>
              </a:ext>
            </a:extLst>
          </p:cNvPr>
          <p:cNvSpPr/>
          <p:nvPr userDrawn="1"/>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5557115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sp>
        <p:nvSpPr>
          <p:cNvPr id="8" name="Text Placeholder 2"/>
          <p:cNvSpPr>
            <a:spLocks noGrp="1"/>
          </p:cNvSpPr>
          <p:nvPr>
            <p:ph idx="1"/>
          </p:nvPr>
        </p:nvSpPr>
        <p:spPr bwMode="auto">
          <a:xfrm>
            <a:off x="684920" y="1816101"/>
            <a:ext cx="11100680" cy="39497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First level</a:t>
            </a:r>
          </a:p>
          <a:p>
            <a:pPr lvl="1"/>
            <a:r>
              <a:rPr lang="en-US" dirty="0"/>
              <a:t>Second level</a:t>
            </a:r>
          </a:p>
        </p:txBody>
      </p:sp>
      <p:sp>
        <p:nvSpPr>
          <p:cNvPr id="9" name="Title 1"/>
          <p:cNvSpPr>
            <a:spLocks noGrp="1"/>
          </p:cNvSpPr>
          <p:nvPr>
            <p:ph type="title" hasCustomPrompt="1"/>
          </p:nvPr>
        </p:nvSpPr>
        <p:spPr>
          <a:xfrm>
            <a:off x="684920" y="329160"/>
            <a:ext cx="9347200" cy="864640"/>
          </a:xfrm>
        </p:spPr>
        <p:txBody>
          <a:bodyPr>
            <a:normAutofit/>
          </a:bodyPr>
          <a:lstStyle>
            <a:lvl1pPr>
              <a:defRPr sz="1800"/>
            </a:lvl1pPr>
          </a:lstStyle>
          <a:p>
            <a:r>
              <a:rPr lang="en-US" dirty="0"/>
              <a:t>CLICK TO EDIT MASTER TITLE STYLE</a:t>
            </a:r>
          </a:p>
        </p:txBody>
      </p:sp>
      <p:sp>
        <p:nvSpPr>
          <p:cNvPr id="4" name="Rectangle 3">
            <a:extLst>
              <a:ext uri="{FF2B5EF4-FFF2-40B4-BE49-F238E27FC236}">
                <a16:creationId xmlns:a16="http://schemas.microsoft.com/office/drawing/2014/main" id="{950044EC-065C-E341-A2D6-08903D1A2BA5}"/>
              </a:ext>
            </a:extLst>
          </p:cNvPr>
          <p:cNvSpPr/>
          <p:nvPr userDrawn="1"/>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4">
            <a:extLst>
              <a:ext uri="{FF2B5EF4-FFF2-40B4-BE49-F238E27FC236}">
                <a16:creationId xmlns:a16="http://schemas.microsoft.com/office/drawing/2014/main" id="{68E22EE3-D626-F241-B13E-C97185833EA6}"/>
              </a:ext>
            </a:extLst>
          </p:cNvPr>
          <p:cNvSpPr/>
          <p:nvPr userDrawn="1"/>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3773804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Section Slide - Dark Logo">
    <p:spTree>
      <p:nvGrpSpPr>
        <p:cNvPr id="1" name=""/>
        <p:cNvGrpSpPr/>
        <p:nvPr/>
      </p:nvGrpSpPr>
      <p:grpSpPr>
        <a:xfrm>
          <a:off x="0" y="0"/>
          <a:ext cx="0" cy="0"/>
          <a:chOff x="0" y="0"/>
          <a:chExt cx="0" cy="0"/>
        </a:xfrm>
      </p:grpSpPr>
      <p:sp>
        <p:nvSpPr>
          <p:cNvPr id="45" name="Freeform 15"/>
          <p:cNvSpPr>
            <a:spLocks/>
          </p:cNvSpPr>
          <p:nvPr userDrawn="1"/>
        </p:nvSpPr>
        <p:spPr bwMode="auto">
          <a:xfrm>
            <a:off x="541516" y="2209801"/>
            <a:ext cx="11108968" cy="1771107"/>
          </a:xfrm>
          <a:custGeom>
            <a:avLst/>
            <a:gdLst>
              <a:gd name="T0" fmla="*/ 2864 w 2957"/>
              <a:gd name="T1" fmla="*/ 470 h 470"/>
              <a:gd name="T2" fmla="*/ 2910 w 2957"/>
              <a:gd name="T3" fmla="*/ 423 h 470"/>
              <a:gd name="T4" fmla="*/ 2911 w 2957"/>
              <a:gd name="T5" fmla="*/ 46 h 470"/>
              <a:gd name="T6" fmla="*/ 2957 w 2957"/>
              <a:gd name="T7" fmla="*/ 0 h 470"/>
              <a:gd name="T8" fmla="*/ 93 w 2957"/>
              <a:gd name="T9" fmla="*/ 0 h 470"/>
              <a:gd name="T10" fmla="*/ 47 w 2957"/>
              <a:gd name="T11" fmla="*/ 46 h 470"/>
              <a:gd name="T12" fmla="*/ 46 w 2957"/>
              <a:gd name="T13" fmla="*/ 423 h 470"/>
              <a:gd name="T14" fmla="*/ 0 w 2957"/>
              <a:gd name="T15" fmla="*/ 470 h 470"/>
              <a:gd name="T16" fmla="*/ 2864 w 2957"/>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7" h="470">
                <a:moveTo>
                  <a:pt x="2864" y="470"/>
                </a:moveTo>
                <a:cubicBezTo>
                  <a:pt x="2889" y="470"/>
                  <a:pt x="2910" y="449"/>
                  <a:pt x="2910" y="423"/>
                </a:cubicBezTo>
                <a:cubicBezTo>
                  <a:pt x="2911" y="46"/>
                  <a:pt x="2911" y="46"/>
                  <a:pt x="2911" y="46"/>
                </a:cubicBezTo>
                <a:cubicBezTo>
                  <a:pt x="2911" y="21"/>
                  <a:pt x="2931" y="0"/>
                  <a:pt x="2957" y="0"/>
                </a:cubicBezTo>
                <a:cubicBezTo>
                  <a:pt x="93" y="0"/>
                  <a:pt x="93" y="0"/>
                  <a:pt x="93" y="0"/>
                </a:cubicBezTo>
                <a:cubicBezTo>
                  <a:pt x="67" y="0"/>
                  <a:pt x="47" y="21"/>
                  <a:pt x="47" y="46"/>
                </a:cubicBezTo>
                <a:cubicBezTo>
                  <a:pt x="46" y="423"/>
                  <a:pt x="46" y="423"/>
                  <a:pt x="46" y="423"/>
                </a:cubicBezTo>
                <a:cubicBezTo>
                  <a:pt x="46" y="449"/>
                  <a:pt x="25" y="470"/>
                  <a:pt x="0" y="470"/>
                </a:cubicBezTo>
                <a:lnTo>
                  <a:pt x="2864" y="470"/>
                </a:lnTo>
                <a:close/>
              </a:path>
            </a:pathLst>
          </a:custGeom>
          <a:solidFill>
            <a:srgbClr val="FFFFFF">
              <a:alpha val="65098"/>
            </a:srgbClr>
          </a:solid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6" name="Title 1"/>
          <p:cNvSpPr>
            <a:spLocks noGrp="1"/>
          </p:cNvSpPr>
          <p:nvPr>
            <p:ph type="title" hasCustomPrompt="1"/>
          </p:nvPr>
        </p:nvSpPr>
        <p:spPr>
          <a:xfrm>
            <a:off x="1162757" y="2209802"/>
            <a:ext cx="9687128" cy="1771107"/>
          </a:xfrm>
          <a:prstGeom prst="rect">
            <a:avLst/>
          </a:prstGeom>
        </p:spPr>
        <p:txBody>
          <a:bodyPr anchor="ctr">
            <a:normAutofit/>
          </a:bodyPr>
          <a:lstStyle>
            <a:lvl1pPr>
              <a:defRPr sz="2400"/>
            </a:lvl1pPr>
          </a:lstStyle>
          <a:p>
            <a:r>
              <a:rPr lang="en-US" dirty="0"/>
              <a:t>CLICK TO EDIT MASTER TITLE STYLE</a:t>
            </a:r>
          </a:p>
        </p:txBody>
      </p:sp>
      <p:sp>
        <p:nvSpPr>
          <p:cNvPr id="43" name="Rectangle 42"/>
          <p:cNvSpPr/>
          <p:nvPr userDrawn="1"/>
        </p:nvSpPr>
        <p:spPr>
          <a:xfrm>
            <a:off x="304800" y="6533185"/>
            <a:ext cx="6096000" cy="200055"/>
          </a:xfrm>
          <a:prstGeom prst="rect">
            <a:avLst/>
          </a:prstGeom>
        </p:spPr>
        <p:txBody>
          <a:bodyPr anchor="ctr" anchorCtr="0">
            <a:spAutoFit/>
          </a:bodyPr>
          <a:lstStyle/>
          <a:p>
            <a:pPr algn="l" defTabSz="457200" rtl="0" fontAlgn="auto">
              <a:spcBef>
                <a:spcPts val="0"/>
              </a:spcBef>
              <a:spcAft>
                <a:spcPts val="0"/>
              </a:spcAft>
            </a:pPr>
            <a:r>
              <a:rPr lang="en-US" sz="700" kern="1200" dirty="0">
                <a:solidFill>
                  <a:schemeClr val="bg1">
                    <a:lumMod val="75000"/>
                  </a:schemeClr>
                </a:solidFill>
                <a:latin typeface="Arial"/>
                <a:ea typeface="+mn-ea"/>
                <a:cs typeface="Arial"/>
              </a:rPr>
              <a:t>© ShoreTel, Inc. 2015.  All rights reserved worldwide.</a:t>
            </a:r>
          </a:p>
        </p:txBody>
      </p:sp>
      <p:sp>
        <p:nvSpPr>
          <p:cNvPr id="44" name="Rectangle 43"/>
          <p:cNvSpPr/>
          <p:nvPr userDrawn="1"/>
        </p:nvSpPr>
        <p:spPr>
          <a:xfrm>
            <a:off x="11480800" y="6525488"/>
            <a:ext cx="309700" cy="215444"/>
          </a:xfrm>
          <a:prstGeom prst="rect">
            <a:avLst/>
          </a:prstGeom>
        </p:spPr>
        <p:txBody>
          <a:bodyPr wrap="none" anchor="ctr" anchorCtr="0">
            <a:spAutoFit/>
          </a:bodyPr>
          <a:lstStyle/>
          <a:p>
            <a:pPr algn="l" defTabSz="457200" rtl="0" fontAlgn="auto">
              <a:spcBef>
                <a:spcPct val="20000"/>
              </a:spcBef>
              <a:spcAft>
                <a:spcPts val="0"/>
              </a:spcAft>
              <a:defRPr/>
            </a:pPr>
            <a:fld id="{97607E1A-0BE9-6945-8AEF-CA52ED5ABE9E}" type="slidenum">
              <a:rPr lang="en-US" sz="800" kern="1200" smtClean="0">
                <a:solidFill>
                  <a:schemeClr val="bg1">
                    <a:lumMod val="75000"/>
                  </a:schemeClr>
                </a:solidFill>
                <a:latin typeface="Arial"/>
                <a:ea typeface="+mn-ea"/>
                <a:cs typeface="Arial"/>
              </a:rPr>
              <a:pPr algn="l" defTabSz="457200" rtl="0" fontAlgn="auto">
                <a:spcBef>
                  <a:spcPct val="20000"/>
                </a:spcBef>
                <a:spcAft>
                  <a:spcPts val="0"/>
                </a:spcAft>
                <a:defRPr/>
              </a:pPr>
              <a:t>‹#›</a:t>
            </a:fld>
            <a:endParaRPr lang="en-US" sz="800" kern="1200" dirty="0">
              <a:solidFill>
                <a:schemeClr val="bg1">
                  <a:lumMod val="75000"/>
                </a:schemeClr>
              </a:solidFill>
              <a:latin typeface="Arial"/>
              <a:ea typeface="+mn-ea"/>
              <a:cs typeface="Arial"/>
            </a:endParaRPr>
          </a:p>
        </p:txBody>
      </p:sp>
      <p:sp>
        <p:nvSpPr>
          <p:cNvPr id="15" name="Rectangle 14"/>
          <p:cNvSpPr/>
          <p:nvPr userDrawn="1"/>
        </p:nvSpPr>
        <p:spPr>
          <a:xfrm>
            <a:off x="11480800" y="6525488"/>
            <a:ext cx="309700" cy="215444"/>
          </a:xfrm>
          <a:prstGeom prst="rect">
            <a:avLst/>
          </a:prstGeom>
        </p:spPr>
        <p:txBody>
          <a:bodyPr wrap="none" anchor="ctr" anchorCtr="0">
            <a:spAutoFit/>
          </a:bodyPr>
          <a:lstStyle/>
          <a:p>
            <a:pPr algn="l" defTabSz="457200" rtl="0" fontAlgn="auto">
              <a:spcBef>
                <a:spcPct val="20000"/>
              </a:spcBef>
              <a:spcAft>
                <a:spcPts val="0"/>
              </a:spcAft>
              <a:defRPr/>
            </a:pPr>
            <a:fld id="{97607E1A-0BE9-6945-8AEF-CA52ED5ABE9E}" type="slidenum">
              <a:rPr lang="en-US" sz="800" kern="1200" smtClean="0">
                <a:solidFill>
                  <a:schemeClr val="bg1">
                    <a:lumMod val="75000"/>
                  </a:schemeClr>
                </a:solidFill>
                <a:latin typeface="Arial"/>
                <a:ea typeface="+mn-ea"/>
                <a:cs typeface="Arial"/>
              </a:rPr>
              <a:pPr algn="l" defTabSz="457200" rtl="0" fontAlgn="auto">
                <a:spcBef>
                  <a:spcPct val="20000"/>
                </a:spcBef>
                <a:spcAft>
                  <a:spcPts val="0"/>
                </a:spcAft>
                <a:defRPr/>
              </a:pPr>
              <a:t>‹#›</a:t>
            </a:fld>
            <a:endParaRPr lang="en-US" sz="800" kern="1200" dirty="0">
              <a:solidFill>
                <a:schemeClr val="bg1">
                  <a:lumMod val="75000"/>
                </a:schemeClr>
              </a:solidFill>
              <a:latin typeface="Arial"/>
              <a:ea typeface="+mn-ea"/>
              <a:cs typeface="Arial"/>
            </a:endParaRPr>
          </a:p>
        </p:txBody>
      </p:sp>
      <p:sp>
        <p:nvSpPr>
          <p:cNvPr id="17" name="TextBox 16"/>
          <p:cNvSpPr txBox="1"/>
          <p:nvPr userDrawn="1"/>
        </p:nvSpPr>
        <p:spPr>
          <a:xfrm>
            <a:off x="6670056" y="6511291"/>
            <a:ext cx="4741333" cy="243840"/>
          </a:xfrm>
          <a:prstGeom prst="rect">
            <a:avLst/>
          </a:prstGeom>
        </p:spPr>
        <p:txBody>
          <a:bodyPr anchor="ctr" anchorCtr="0"/>
          <a:lstStyle>
            <a:defPPr>
              <a:defRPr lang="en-US"/>
            </a:defPPr>
            <a:lvl1pPr>
              <a:defRPr sz="800">
                <a:solidFill>
                  <a:schemeClr val="bg1">
                    <a:lumMod val="75000"/>
                  </a:schemeClr>
                </a:solidFill>
                <a:latin typeface="Arial"/>
                <a:cs typeface="Arial"/>
              </a:defRPr>
            </a:lvl1pPr>
          </a:lstStyle>
          <a:p>
            <a:pPr algn="r" fontAlgn="auto">
              <a:spcBef>
                <a:spcPts val="0"/>
              </a:spcBef>
              <a:spcAft>
                <a:spcPts val="0"/>
              </a:spcAft>
              <a:defRPr/>
            </a:pPr>
            <a:r>
              <a:rPr lang="en-US" sz="800" b="0" kern="1200" dirty="0">
                <a:solidFill>
                  <a:schemeClr val="bg1">
                    <a:lumMod val="75000"/>
                  </a:schemeClr>
                </a:solidFill>
                <a:latin typeface="Arial"/>
                <a:ea typeface="ＭＳ Ｐゴシック" charset="0"/>
                <a:cs typeface="Arial"/>
              </a:rPr>
              <a:t>|</a:t>
            </a:r>
          </a:p>
        </p:txBody>
      </p:sp>
      <p:sp>
        <p:nvSpPr>
          <p:cNvPr id="8" name="Rectangle 7">
            <a:extLst>
              <a:ext uri="{FF2B5EF4-FFF2-40B4-BE49-F238E27FC236}">
                <a16:creationId xmlns:a16="http://schemas.microsoft.com/office/drawing/2014/main" id="{51B3BE9C-DA43-9749-986C-9CA24929A66C}"/>
              </a:ext>
            </a:extLst>
          </p:cNvPr>
          <p:cNvSpPr/>
          <p:nvPr userDrawn="1"/>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2CF24C48-8DF8-794B-9191-49E11A190CAA}"/>
              </a:ext>
            </a:extLst>
          </p:cNvPr>
          <p:cNvSpPr/>
          <p:nvPr userDrawn="1"/>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6201342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Full Image 1">
    <p:spTree>
      <p:nvGrpSpPr>
        <p:cNvPr id="1" name=""/>
        <p:cNvGrpSpPr/>
        <p:nvPr/>
      </p:nvGrpSpPr>
      <p:grpSpPr>
        <a:xfrm>
          <a:off x="0" y="0"/>
          <a:ext cx="0" cy="0"/>
          <a:chOff x="0" y="0"/>
          <a:chExt cx="0" cy="0"/>
        </a:xfrm>
      </p:grpSpPr>
      <p:sp>
        <p:nvSpPr>
          <p:cNvPr id="13" name="Freeform 11"/>
          <p:cNvSpPr>
            <a:spLocks/>
          </p:cNvSpPr>
          <p:nvPr userDrawn="1"/>
        </p:nvSpPr>
        <p:spPr bwMode="auto">
          <a:xfrm>
            <a:off x="493189" y="329160"/>
            <a:ext cx="10103947" cy="864640"/>
          </a:xfrm>
          <a:custGeom>
            <a:avLst/>
            <a:gdLst>
              <a:gd name="T0" fmla="*/ 3013 w 3071"/>
              <a:gd name="T1" fmla="*/ 257 h 257"/>
              <a:gd name="T2" fmla="*/ 3042 w 3071"/>
              <a:gd name="T3" fmla="*/ 228 h 257"/>
              <a:gd name="T4" fmla="*/ 3042 w 3071"/>
              <a:gd name="T5" fmla="*/ 28 h 257"/>
              <a:gd name="T6" fmla="*/ 3071 w 3071"/>
              <a:gd name="T7" fmla="*/ 0 h 257"/>
              <a:gd name="T8" fmla="*/ 58 w 3071"/>
              <a:gd name="T9" fmla="*/ 0 h 257"/>
              <a:gd name="T10" fmla="*/ 29 w 3071"/>
              <a:gd name="T11" fmla="*/ 28 h 257"/>
              <a:gd name="T12" fmla="*/ 28 w 3071"/>
              <a:gd name="T13" fmla="*/ 228 h 257"/>
              <a:gd name="T14" fmla="*/ 0 w 3071"/>
              <a:gd name="T15" fmla="*/ 257 h 257"/>
              <a:gd name="T16" fmla="*/ 3013 w 3071"/>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71" h="257">
                <a:moveTo>
                  <a:pt x="3013" y="257"/>
                </a:moveTo>
                <a:cubicBezTo>
                  <a:pt x="3029" y="257"/>
                  <a:pt x="3042" y="244"/>
                  <a:pt x="3042" y="228"/>
                </a:cubicBezTo>
                <a:cubicBezTo>
                  <a:pt x="3042" y="28"/>
                  <a:pt x="3042" y="28"/>
                  <a:pt x="3042" y="28"/>
                </a:cubicBezTo>
                <a:cubicBezTo>
                  <a:pt x="3042" y="12"/>
                  <a:pt x="3055" y="0"/>
                  <a:pt x="3071" y="0"/>
                </a:cubicBezTo>
                <a:cubicBezTo>
                  <a:pt x="58" y="0"/>
                  <a:pt x="58" y="0"/>
                  <a:pt x="58" y="0"/>
                </a:cubicBezTo>
                <a:cubicBezTo>
                  <a:pt x="42" y="0"/>
                  <a:pt x="29" y="12"/>
                  <a:pt x="29" y="28"/>
                </a:cubicBezTo>
                <a:cubicBezTo>
                  <a:pt x="28" y="228"/>
                  <a:pt x="28" y="228"/>
                  <a:pt x="28" y="228"/>
                </a:cubicBezTo>
                <a:cubicBezTo>
                  <a:pt x="28" y="244"/>
                  <a:pt x="16" y="257"/>
                  <a:pt x="0" y="257"/>
                </a:cubicBezTo>
                <a:lnTo>
                  <a:pt x="3013" y="257"/>
                </a:lnTo>
                <a:close/>
              </a:path>
            </a:pathLst>
          </a:custGeom>
          <a:solidFill>
            <a:srgbClr val="FFFFFF">
              <a:alpha val="65098"/>
            </a:srgbClr>
          </a:solid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0" name="Title 1"/>
          <p:cNvSpPr>
            <a:spLocks noGrp="1"/>
          </p:cNvSpPr>
          <p:nvPr>
            <p:ph type="title" hasCustomPrompt="1"/>
          </p:nvPr>
        </p:nvSpPr>
        <p:spPr>
          <a:xfrm>
            <a:off x="684920" y="329160"/>
            <a:ext cx="9347200" cy="864640"/>
          </a:xfrm>
        </p:spPr>
        <p:txBody>
          <a:bodyPr>
            <a:normAutofit/>
          </a:bodyPr>
          <a:lstStyle>
            <a:lvl1pPr>
              <a:defRPr sz="1800"/>
            </a:lvl1pPr>
          </a:lstStyle>
          <a:p>
            <a:r>
              <a:rPr lang="en-US" dirty="0"/>
              <a:t>CLICK TO EDIT MASTER TITLE STYLE</a:t>
            </a:r>
          </a:p>
        </p:txBody>
      </p:sp>
      <p:sp>
        <p:nvSpPr>
          <p:cNvPr id="27" name="Rectangle 26"/>
          <p:cNvSpPr/>
          <p:nvPr userDrawn="1"/>
        </p:nvSpPr>
        <p:spPr>
          <a:xfrm>
            <a:off x="11480800" y="6525488"/>
            <a:ext cx="309700" cy="215444"/>
          </a:xfrm>
          <a:prstGeom prst="rect">
            <a:avLst/>
          </a:prstGeom>
        </p:spPr>
        <p:txBody>
          <a:bodyPr wrap="none" anchor="ctr" anchorCtr="0">
            <a:spAutoFit/>
          </a:bodyPr>
          <a:lstStyle/>
          <a:p>
            <a:pPr algn="l" defTabSz="457200" rtl="0" fontAlgn="auto">
              <a:spcBef>
                <a:spcPct val="20000"/>
              </a:spcBef>
              <a:spcAft>
                <a:spcPts val="0"/>
              </a:spcAft>
              <a:defRPr/>
            </a:pPr>
            <a:fld id="{97607E1A-0BE9-6945-8AEF-CA52ED5ABE9E}" type="slidenum">
              <a:rPr lang="en-US" sz="800" kern="1200" smtClean="0">
                <a:solidFill>
                  <a:schemeClr val="bg1">
                    <a:lumMod val="75000"/>
                  </a:schemeClr>
                </a:solidFill>
                <a:latin typeface="Arial"/>
                <a:ea typeface="+mn-ea"/>
                <a:cs typeface="Arial"/>
              </a:rPr>
              <a:pPr algn="l" defTabSz="457200" rtl="0" fontAlgn="auto">
                <a:spcBef>
                  <a:spcPct val="20000"/>
                </a:spcBef>
                <a:spcAft>
                  <a:spcPts val="0"/>
                </a:spcAft>
                <a:defRPr/>
              </a:pPr>
              <a:t>‹#›</a:t>
            </a:fld>
            <a:endParaRPr lang="en-US" sz="800" kern="1200" dirty="0">
              <a:solidFill>
                <a:schemeClr val="bg1">
                  <a:lumMod val="75000"/>
                </a:schemeClr>
              </a:solidFill>
              <a:latin typeface="Arial"/>
              <a:ea typeface="+mn-ea"/>
              <a:cs typeface="Arial"/>
            </a:endParaRPr>
          </a:p>
        </p:txBody>
      </p:sp>
      <p:sp>
        <p:nvSpPr>
          <p:cNvPr id="28" name="TextBox 27"/>
          <p:cNvSpPr txBox="1"/>
          <p:nvPr userDrawn="1"/>
        </p:nvSpPr>
        <p:spPr>
          <a:xfrm>
            <a:off x="6670056" y="6511291"/>
            <a:ext cx="4741333" cy="243840"/>
          </a:xfrm>
          <a:prstGeom prst="rect">
            <a:avLst/>
          </a:prstGeom>
        </p:spPr>
        <p:txBody>
          <a:bodyPr anchor="ctr" anchorCtr="0"/>
          <a:lstStyle>
            <a:defPPr>
              <a:defRPr lang="en-US"/>
            </a:defPPr>
            <a:lvl1pPr>
              <a:defRPr sz="800">
                <a:solidFill>
                  <a:schemeClr val="bg1">
                    <a:lumMod val="75000"/>
                  </a:schemeClr>
                </a:solidFill>
                <a:latin typeface="Arial"/>
                <a:cs typeface="Arial"/>
              </a:defRPr>
            </a:lvl1pPr>
          </a:lstStyle>
          <a:p>
            <a:pPr algn="r" fontAlgn="auto">
              <a:spcBef>
                <a:spcPts val="0"/>
              </a:spcBef>
              <a:spcAft>
                <a:spcPts val="0"/>
              </a:spcAft>
              <a:defRPr/>
            </a:pPr>
            <a:r>
              <a:rPr lang="en-US" sz="800" b="0" kern="1200" dirty="0">
                <a:solidFill>
                  <a:schemeClr val="bg1">
                    <a:lumMod val="75000"/>
                  </a:schemeClr>
                </a:solidFill>
                <a:latin typeface="Arial"/>
                <a:ea typeface="ＭＳ Ｐゴシック" charset="0"/>
                <a:cs typeface="Arial"/>
              </a:rPr>
              <a:t>|</a:t>
            </a:r>
          </a:p>
        </p:txBody>
      </p:sp>
      <p:sp>
        <p:nvSpPr>
          <p:cNvPr id="6" name="Rectangle 5">
            <a:extLst>
              <a:ext uri="{FF2B5EF4-FFF2-40B4-BE49-F238E27FC236}">
                <a16:creationId xmlns:a16="http://schemas.microsoft.com/office/drawing/2014/main" id="{5660CCEE-4568-744F-BC76-F246C79440C5}"/>
              </a:ext>
            </a:extLst>
          </p:cNvPr>
          <p:cNvSpPr/>
          <p:nvPr userDrawn="1"/>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a:extLst>
              <a:ext uri="{FF2B5EF4-FFF2-40B4-BE49-F238E27FC236}">
                <a16:creationId xmlns:a16="http://schemas.microsoft.com/office/drawing/2014/main" id="{A794EB66-4CDD-624D-8C93-F5FC8CA1F2FA}"/>
              </a:ext>
            </a:extLst>
          </p:cNvPr>
          <p:cNvSpPr/>
          <p:nvPr userDrawn="1"/>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5893774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32884-0F4E-3D44-B9BF-8D69305DCC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41B30A-E645-DD44-B2B2-E6939C1274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67DBF1-9025-BE4F-B3B0-05BE2DEF2A79}"/>
              </a:ext>
            </a:extLst>
          </p:cNvPr>
          <p:cNvSpPr>
            <a:spLocks noGrp="1"/>
          </p:cNvSpPr>
          <p:nvPr>
            <p:ph type="dt" sz="half" idx="10"/>
          </p:nvPr>
        </p:nvSpPr>
        <p:spPr/>
        <p:txBody>
          <a:bodyPr/>
          <a:lstStyle/>
          <a:p>
            <a:fld id="{47027408-A8E5-624E-93B8-E73246053006}" type="datetimeFigureOut">
              <a:rPr lang="en-US" smtClean="0"/>
              <a:t>11/18/21</a:t>
            </a:fld>
            <a:endParaRPr lang="en-US"/>
          </a:p>
        </p:txBody>
      </p:sp>
      <p:sp>
        <p:nvSpPr>
          <p:cNvPr id="5" name="Footer Placeholder 4">
            <a:extLst>
              <a:ext uri="{FF2B5EF4-FFF2-40B4-BE49-F238E27FC236}">
                <a16:creationId xmlns:a16="http://schemas.microsoft.com/office/drawing/2014/main" id="{56BF2828-C64A-DE43-8A56-2FEFD5AAED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37251C-4BAC-8849-BE25-213510238BF7}"/>
              </a:ext>
            </a:extLst>
          </p:cNvPr>
          <p:cNvSpPr>
            <a:spLocks noGrp="1"/>
          </p:cNvSpPr>
          <p:nvPr>
            <p:ph type="sldNum" sz="quarter" idx="12"/>
          </p:nvPr>
        </p:nvSpPr>
        <p:spPr/>
        <p:txBody>
          <a:bodyPr/>
          <a:lstStyle/>
          <a:p>
            <a:fld id="{449EF3FB-747C-5F41-B95A-9834396ADD28}" type="slidenum">
              <a:rPr lang="en-US" smtClean="0"/>
              <a:t>‹#›</a:t>
            </a:fld>
            <a:endParaRPr lang="en-US"/>
          </a:p>
        </p:txBody>
      </p:sp>
      <p:sp>
        <p:nvSpPr>
          <p:cNvPr id="7" name="Rectangle 6">
            <a:extLst>
              <a:ext uri="{FF2B5EF4-FFF2-40B4-BE49-F238E27FC236}">
                <a16:creationId xmlns:a16="http://schemas.microsoft.com/office/drawing/2014/main" id="{7971FAD1-CF34-F542-AF03-097165BDF8C6}"/>
              </a:ext>
            </a:extLst>
          </p:cNvPr>
          <p:cNvSpPr/>
          <p:nvPr userDrawn="1"/>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a:extLst>
              <a:ext uri="{FF2B5EF4-FFF2-40B4-BE49-F238E27FC236}">
                <a16:creationId xmlns:a16="http://schemas.microsoft.com/office/drawing/2014/main" id="{0FAE9BFF-E3AF-6742-BA1A-9D3E24D2BCCB}"/>
              </a:ext>
            </a:extLst>
          </p:cNvPr>
          <p:cNvSpPr/>
          <p:nvPr userDrawn="1"/>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3515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C0B7F-544A-034E-95F2-CE89E20951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10FB65-90CA-FD47-8472-E29BD9570C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7A8D435-830D-7F4A-A92B-D6FD14B0A298}"/>
              </a:ext>
            </a:extLst>
          </p:cNvPr>
          <p:cNvSpPr>
            <a:spLocks noGrp="1"/>
          </p:cNvSpPr>
          <p:nvPr>
            <p:ph type="dt" sz="half" idx="10"/>
          </p:nvPr>
        </p:nvSpPr>
        <p:spPr/>
        <p:txBody>
          <a:bodyPr/>
          <a:lstStyle/>
          <a:p>
            <a:fld id="{47027408-A8E5-624E-93B8-E73246053006}" type="datetimeFigureOut">
              <a:rPr lang="en-US" smtClean="0"/>
              <a:t>11/18/21</a:t>
            </a:fld>
            <a:endParaRPr lang="en-US"/>
          </a:p>
        </p:txBody>
      </p:sp>
      <p:sp>
        <p:nvSpPr>
          <p:cNvPr id="5" name="Footer Placeholder 4">
            <a:extLst>
              <a:ext uri="{FF2B5EF4-FFF2-40B4-BE49-F238E27FC236}">
                <a16:creationId xmlns:a16="http://schemas.microsoft.com/office/drawing/2014/main" id="{5B360125-1895-2246-860B-14DCA74C4E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91F1E8-FD09-9A45-80EE-CC8D38676102}"/>
              </a:ext>
            </a:extLst>
          </p:cNvPr>
          <p:cNvSpPr>
            <a:spLocks noGrp="1"/>
          </p:cNvSpPr>
          <p:nvPr>
            <p:ph type="sldNum" sz="quarter" idx="12"/>
          </p:nvPr>
        </p:nvSpPr>
        <p:spPr/>
        <p:txBody>
          <a:bodyPr/>
          <a:lstStyle/>
          <a:p>
            <a:fld id="{449EF3FB-747C-5F41-B95A-9834396ADD28}" type="slidenum">
              <a:rPr lang="en-US" smtClean="0"/>
              <a:t>‹#›</a:t>
            </a:fld>
            <a:endParaRPr lang="en-US"/>
          </a:p>
        </p:txBody>
      </p:sp>
      <p:sp>
        <p:nvSpPr>
          <p:cNvPr id="7" name="Rectangle 6">
            <a:extLst>
              <a:ext uri="{FF2B5EF4-FFF2-40B4-BE49-F238E27FC236}">
                <a16:creationId xmlns:a16="http://schemas.microsoft.com/office/drawing/2014/main" id="{462DFFB8-2612-1B42-90E0-EE7B4757BF3B}"/>
              </a:ext>
            </a:extLst>
          </p:cNvPr>
          <p:cNvSpPr/>
          <p:nvPr userDrawn="1"/>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a:extLst>
              <a:ext uri="{FF2B5EF4-FFF2-40B4-BE49-F238E27FC236}">
                <a16:creationId xmlns:a16="http://schemas.microsoft.com/office/drawing/2014/main" id="{1844AA67-4D9F-0F43-AB3D-465847435D56}"/>
              </a:ext>
            </a:extLst>
          </p:cNvPr>
          <p:cNvSpPr/>
          <p:nvPr userDrawn="1"/>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15041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D0241-20CD-3D40-80DB-528498FF1F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2BD4E5-51C1-894F-AA4E-A6A2AB68AA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EF85E70-BAEF-1740-AC3E-03A23AC600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1DB85E-245C-3641-9A87-0196CCE31795}"/>
              </a:ext>
            </a:extLst>
          </p:cNvPr>
          <p:cNvSpPr>
            <a:spLocks noGrp="1"/>
          </p:cNvSpPr>
          <p:nvPr>
            <p:ph type="dt" sz="half" idx="10"/>
          </p:nvPr>
        </p:nvSpPr>
        <p:spPr/>
        <p:txBody>
          <a:bodyPr/>
          <a:lstStyle/>
          <a:p>
            <a:fld id="{47027408-A8E5-624E-93B8-E73246053006}" type="datetimeFigureOut">
              <a:rPr lang="en-US" smtClean="0"/>
              <a:t>11/18/21</a:t>
            </a:fld>
            <a:endParaRPr lang="en-US"/>
          </a:p>
        </p:txBody>
      </p:sp>
      <p:sp>
        <p:nvSpPr>
          <p:cNvPr id="6" name="Footer Placeholder 5">
            <a:extLst>
              <a:ext uri="{FF2B5EF4-FFF2-40B4-BE49-F238E27FC236}">
                <a16:creationId xmlns:a16="http://schemas.microsoft.com/office/drawing/2014/main" id="{2A198585-A855-0144-BCA6-6BCD9440AF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70BE03-EDE9-3940-9375-49A35257335C}"/>
              </a:ext>
            </a:extLst>
          </p:cNvPr>
          <p:cNvSpPr>
            <a:spLocks noGrp="1"/>
          </p:cNvSpPr>
          <p:nvPr>
            <p:ph type="sldNum" sz="quarter" idx="12"/>
          </p:nvPr>
        </p:nvSpPr>
        <p:spPr/>
        <p:txBody>
          <a:bodyPr/>
          <a:lstStyle/>
          <a:p>
            <a:fld id="{449EF3FB-747C-5F41-B95A-9834396ADD28}" type="slidenum">
              <a:rPr lang="en-US" smtClean="0"/>
              <a:t>‹#›</a:t>
            </a:fld>
            <a:endParaRPr lang="en-US"/>
          </a:p>
        </p:txBody>
      </p:sp>
      <p:sp>
        <p:nvSpPr>
          <p:cNvPr id="8" name="Rectangle 7">
            <a:extLst>
              <a:ext uri="{FF2B5EF4-FFF2-40B4-BE49-F238E27FC236}">
                <a16:creationId xmlns:a16="http://schemas.microsoft.com/office/drawing/2014/main" id="{1D54C355-099B-E941-AF97-D9937563116D}"/>
              </a:ext>
            </a:extLst>
          </p:cNvPr>
          <p:cNvSpPr/>
          <p:nvPr userDrawn="1"/>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BEAC5FDB-A19A-414B-A7E8-B00DF8E35574}"/>
              </a:ext>
            </a:extLst>
          </p:cNvPr>
          <p:cNvSpPr/>
          <p:nvPr userDrawn="1"/>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83721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F29E6-9D0A-DC48-8450-31BED173D1C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1E3A16-7387-4B43-A18B-3502C2F844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1178C2-E53B-9244-A931-8E9393FA9E6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AC33377-CA29-0D4E-AE02-BA1B6A9502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40E5DF-EE69-FE42-9B0E-4F0E25CCE0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F2403D6-913D-F94E-AC4B-9F28D155D917}"/>
              </a:ext>
            </a:extLst>
          </p:cNvPr>
          <p:cNvSpPr>
            <a:spLocks noGrp="1"/>
          </p:cNvSpPr>
          <p:nvPr>
            <p:ph type="dt" sz="half" idx="10"/>
          </p:nvPr>
        </p:nvSpPr>
        <p:spPr/>
        <p:txBody>
          <a:bodyPr/>
          <a:lstStyle/>
          <a:p>
            <a:fld id="{47027408-A8E5-624E-93B8-E73246053006}" type="datetimeFigureOut">
              <a:rPr lang="en-US" smtClean="0"/>
              <a:t>11/18/21</a:t>
            </a:fld>
            <a:endParaRPr lang="en-US"/>
          </a:p>
        </p:txBody>
      </p:sp>
      <p:sp>
        <p:nvSpPr>
          <p:cNvPr id="8" name="Footer Placeholder 7">
            <a:extLst>
              <a:ext uri="{FF2B5EF4-FFF2-40B4-BE49-F238E27FC236}">
                <a16:creationId xmlns:a16="http://schemas.microsoft.com/office/drawing/2014/main" id="{E5D90922-A169-B947-A5A6-B73A8673ED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310B5C9-AE9B-ED45-BAB2-D48F6A28E0E4}"/>
              </a:ext>
            </a:extLst>
          </p:cNvPr>
          <p:cNvSpPr>
            <a:spLocks noGrp="1"/>
          </p:cNvSpPr>
          <p:nvPr>
            <p:ph type="sldNum" sz="quarter" idx="12"/>
          </p:nvPr>
        </p:nvSpPr>
        <p:spPr/>
        <p:txBody>
          <a:bodyPr/>
          <a:lstStyle/>
          <a:p>
            <a:fld id="{449EF3FB-747C-5F41-B95A-9834396ADD28}" type="slidenum">
              <a:rPr lang="en-US" smtClean="0"/>
              <a:t>‹#›</a:t>
            </a:fld>
            <a:endParaRPr lang="en-US"/>
          </a:p>
        </p:txBody>
      </p:sp>
      <p:sp>
        <p:nvSpPr>
          <p:cNvPr id="10" name="Rectangle 9">
            <a:extLst>
              <a:ext uri="{FF2B5EF4-FFF2-40B4-BE49-F238E27FC236}">
                <a16:creationId xmlns:a16="http://schemas.microsoft.com/office/drawing/2014/main" id="{06B54409-9FBC-C247-AC41-F3952FAC82E8}"/>
              </a:ext>
            </a:extLst>
          </p:cNvPr>
          <p:cNvSpPr/>
          <p:nvPr userDrawn="1"/>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D19CF5DF-3D1D-8B4E-B96E-2E30A095C66E}"/>
              </a:ext>
            </a:extLst>
          </p:cNvPr>
          <p:cNvSpPr/>
          <p:nvPr userDrawn="1"/>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06612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3F9E3-AA8F-3645-893C-6DED6F0D12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0FC005-8441-3043-ABF6-EB0D8866AA3F}"/>
              </a:ext>
            </a:extLst>
          </p:cNvPr>
          <p:cNvSpPr>
            <a:spLocks noGrp="1"/>
          </p:cNvSpPr>
          <p:nvPr>
            <p:ph type="dt" sz="half" idx="10"/>
          </p:nvPr>
        </p:nvSpPr>
        <p:spPr/>
        <p:txBody>
          <a:bodyPr/>
          <a:lstStyle/>
          <a:p>
            <a:fld id="{47027408-A8E5-624E-93B8-E73246053006}" type="datetimeFigureOut">
              <a:rPr lang="en-US" smtClean="0"/>
              <a:t>11/18/21</a:t>
            </a:fld>
            <a:endParaRPr lang="en-US"/>
          </a:p>
        </p:txBody>
      </p:sp>
      <p:sp>
        <p:nvSpPr>
          <p:cNvPr id="4" name="Footer Placeholder 3">
            <a:extLst>
              <a:ext uri="{FF2B5EF4-FFF2-40B4-BE49-F238E27FC236}">
                <a16:creationId xmlns:a16="http://schemas.microsoft.com/office/drawing/2014/main" id="{1732C4DF-6BA2-664A-AD33-9EB6533423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305408-9E2C-084E-902F-AB73B6AB493F}"/>
              </a:ext>
            </a:extLst>
          </p:cNvPr>
          <p:cNvSpPr>
            <a:spLocks noGrp="1"/>
          </p:cNvSpPr>
          <p:nvPr>
            <p:ph type="sldNum" sz="quarter" idx="12"/>
          </p:nvPr>
        </p:nvSpPr>
        <p:spPr/>
        <p:txBody>
          <a:bodyPr/>
          <a:lstStyle/>
          <a:p>
            <a:fld id="{449EF3FB-747C-5F41-B95A-9834396ADD28}" type="slidenum">
              <a:rPr lang="en-US" smtClean="0"/>
              <a:t>‹#›</a:t>
            </a:fld>
            <a:endParaRPr lang="en-US"/>
          </a:p>
        </p:txBody>
      </p:sp>
      <p:sp>
        <p:nvSpPr>
          <p:cNvPr id="6" name="Rectangle 5">
            <a:extLst>
              <a:ext uri="{FF2B5EF4-FFF2-40B4-BE49-F238E27FC236}">
                <a16:creationId xmlns:a16="http://schemas.microsoft.com/office/drawing/2014/main" id="{EE34CE74-86F3-A54A-BC99-34CD7C019AE2}"/>
              </a:ext>
            </a:extLst>
          </p:cNvPr>
          <p:cNvSpPr/>
          <p:nvPr userDrawn="1"/>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a:extLst>
              <a:ext uri="{FF2B5EF4-FFF2-40B4-BE49-F238E27FC236}">
                <a16:creationId xmlns:a16="http://schemas.microsoft.com/office/drawing/2014/main" id="{4B60FD67-981E-C049-A939-01ACCB3D5786}"/>
              </a:ext>
            </a:extLst>
          </p:cNvPr>
          <p:cNvSpPr/>
          <p:nvPr userDrawn="1"/>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69468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BDA983-6C5C-3E45-9C9B-63BE0E46AAE8}"/>
              </a:ext>
            </a:extLst>
          </p:cNvPr>
          <p:cNvSpPr>
            <a:spLocks noGrp="1"/>
          </p:cNvSpPr>
          <p:nvPr>
            <p:ph type="dt" sz="half" idx="10"/>
          </p:nvPr>
        </p:nvSpPr>
        <p:spPr/>
        <p:txBody>
          <a:bodyPr/>
          <a:lstStyle/>
          <a:p>
            <a:fld id="{47027408-A8E5-624E-93B8-E73246053006}" type="datetimeFigureOut">
              <a:rPr lang="en-US" smtClean="0"/>
              <a:t>11/18/21</a:t>
            </a:fld>
            <a:endParaRPr lang="en-US"/>
          </a:p>
        </p:txBody>
      </p:sp>
      <p:sp>
        <p:nvSpPr>
          <p:cNvPr id="3" name="Footer Placeholder 2">
            <a:extLst>
              <a:ext uri="{FF2B5EF4-FFF2-40B4-BE49-F238E27FC236}">
                <a16:creationId xmlns:a16="http://schemas.microsoft.com/office/drawing/2014/main" id="{488D02F6-45FC-8D47-8715-F90CD2D43B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65EB5A-DE83-354D-A041-3ACA4C2A161F}"/>
              </a:ext>
            </a:extLst>
          </p:cNvPr>
          <p:cNvSpPr>
            <a:spLocks noGrp="1"/>
          </p:cNvSpPr>
          <p:nvPr>
            <p:ph type="sldNum" sz="quarter" idx="12"/>
          </p:nvPr>
        </p:nvSpPr>
        <p:spPr/>
        <p:txBody>
          <a:bodyPr/>
          <a:lstStyle/>
          <a:p>
            <a:fld id="{449EF3FB-747C-5F41-B95A-9834396ADD28}" type="slidenum">
              <a:rPr lang="en-US" smtClean="0"/>
              <a:t>‹#›</a:t>
            </a:fld>
            <a:endParaRPr lang="en-US"/>
          </a:p>
        </p:txBody>
      </p:sp>
      <p:sp>
        <p:nvSpPr>
          <p:cNvPr id="5" name="Rectangle 4">
            <a:extLst>
              <a:ext uri="{FF2B5EF4-FFF2-40B4-BE49-F238E27FC236}">
                <a16:creationId xmlns:a16="http://schemas.microsoft.com/office/drawing/2014/main" id="{E119E1F1-36ED-6940-9CDA-BF81C1770BF9}"/>
              </a:ext>
            </a:extLst>
          </p:cNvPr>
          <p:cNvSpPr/>
          <p:nvPr userDrawn="1"/>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a:extLst>
              <a:ext uri="{FF2B5EF4-FFF2-40B4-BE49-F238E27FC236}">
                <a16:creationId xmlns:a16="http://schemas.microsoft.com/office/drawing/2014/main" id="{57A3BAED-49AD-514F-BAC1-F169A4C06C39}"/>
              </a:ext>
            </a:extLst>
          </p:cNvPr>
          <p:cNvSpPr/>
          <p:nvPr userDrawn="1"/>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12099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3C95F-BD7F-2F48-85B4-613F9C207F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F8D5BD2-B603-4444-90B2-92D5A1545A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844160-9A36-D948-B091-39BFE8AC1D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08F862-BA16-ED44-BACF-855210018B15}"/>
              </a:ext>
            </a:extLst>
          </p:cNvPr>
          <p:cNvSpPr>
            <a:spLocks noGrp="1"/>
          </p:cNvSpPr>
          <p:nvPr>
            <p:ph type="dt" sz="half" idx="10"/>
          </p:nvPr>
        </p:nvSpPr>
        <p:spPr/>
        <p:txBody>
          <a:bodyPr/>
          <a:lstStyle/>
          <a:p>
            <a:fld id="{47027408-A8E5-624E-93B8-E73246053006}" type="datetimeFigureOut">
              <a:rPr lang="en-US" smtClean="0"/>
              <a:t>11/17/21</a:t>
            </a:fld>
            <a:endParaRPr lang="en-US"/>
          </a:p>
        </p:txBody>
      </p:sp>
      <p:sp>
        <p:nvSpPr>
          <p:cNvPr id="6" name="Footer Placeholder 5">
            <a:extLst>
              <a:ext uri="{FF2B5EF4-FFF2-40B4-BE49-F238E27FC236}">
                <a16:creationId xmlns:a16="http://schemas.microsoft.com/office/drawing/2014/main" id="{1B42804F-AFC9-9C49-9BEB-4A5935B047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BBBD42-D39F-7F4E-8097-3B17966BE257}"/>
              </a:ext>
            </a:extLst>
          </p:cNvPr>
          <p:cNvSpPr>
            <a:spLocks noGrp="1"/>
          </p:cNvSpPr>
          <p:nvPr>
            <p:ph type="sldNum" sz="quarter" idx="12"/>
          </p:nvPr>
        </p:nvSpPr>
        <p:spPr/>
        <p:txBody>
          <a:bodyPr/>
          <a:lstStyle/>
          <a:p>
            <a:fld id="{449EF3FB-747C-5F41-B95A-9834396ADD28}" type="slidenum">
              <a:rPr lang="en-US" smtClean="0"/>
              <a:t>‹#›</a:t>
            </a:fld>
            <a:endParaRPr lang="en-US"/>
          </a:p>
        </p:txBody>
      </p:sp>
    </p:spTree>
    <p:extLst>
      <p:ext uri="{BB962C8B-B14F-4D97-AF65-F5344CB8AC3E}">
        <p14:creationId xmlns:p14="http://schemas.microsoft.com/office/powerpoint/2010/main" val="22822662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9D411-C33A-EC48-A152-8793DADF9C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459780E-60FA-ED48-A15E-EC2B1CD857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478F510-6C08-224A-8BF8-6468AEE5A5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87E7B6-0F5E-3A4D-960D-D490E3BFA583}"/>
              </a:ext>
            </a:extLst>
          </p:cNvPr>
          <p:cNvSpPr>
            <a:spLocks noGrp="1"/>
          </p:cNvSpPr>
          <p:nvPr>
            <p:ph type="dt" sz="half" idx="10"/>
          </p:nvPr>
        </p:nvSpPr>
        <p:spPr/>
        <p:txBody>
          <a:bodyPr/>
          <a:lstStyle/>
          <a:p>
            <a:fld id="{47027408-A8E5-624E-93B8-E73246053006}" type="datetimeFigureOut">
              <a:rPr lang="en-US" smtClean="0"/>
              <a:t>11/17/21</a:t>
            </a:fld>
            <a:endParaRPr lang="en-US"/>
          </a:p>
        </p:txBody>
      </p:sp>
      <p:sp>
        <p:nvSpPr>
          <p:cNvPr id="6" name="Footer Placeholder 5">
            <a:extLst>
              <a:ext uri="{FF2B5EF4-FFF2-40B4-BE49-F238E27FC236}">
                <a16:creationId xmlns:a16="http://schemas.microsoft.com/office/drawing/2014/main" id="{B719E100-D578-D344-BB8C-B98708A1CC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55C266-E742-204D-A2CD-6AD9EA4AEFD6}"/>
              </a:ext>
            </a:extLst>
          </p:cNvPr>
          <p:cNvSpPr>
            <a:spLocks noGrp="1"/>
          </p:cNvSpPr>
          <p:nvPr>
            <p:ph type="sldNum" sz="quarter" idx="12"/>
          </p:nvPr>
        </p:nvSpPr>
        <p:spPr/>
        <p:txBody>
          <a:bodyPr/>
          <a:lstStyle/>
          <a:p>
            <a:fld id="{449EF3FB-747C-5F41-B95A-9834396ADD28}" type="slidenum">
              <a:rPr lang="en-US" smtClean="0"/>
              <a:t>‹#›</a:t>
            </a:fld>
            <a:endParaRPr lang="en-US"/>
          </a:p>
        </p:txBody>
      </p:sp>
    </p:spTree>
    <p:extLst>
      <p:ext uri="{BB962C8B-B14F-4D97-AF65-F5344CB8AC3E}">
        <p14:creationId xmlns:p14="http://schemas.microsoft.com/office/powerpoint/2010/main" val="851492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D680AF-68C9-1843-AF26-5EA51E7FEE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F9ED207-F49F-5F47-BA97-34D0119766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C49378-055D-C04F-AB6D-0B395B19EA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027408-A8E5-624E-93B8-E73246053006}" type="datetimeFigureOut">
              <a:rPr lang="en-US" smtClean="0"/>
              <a:t>11/17/21</a:t>
            </a:fld>
            <a:endParaRPr lang="en-US"/>
          </a:p>
        </p:txBody>
      </p:sp>
      <p:sp>
        <p:nvSpPr>
          <p:cNvPr id="5" name="Footer Placeholder 4">
            <a:extLst>
              <a:ext uri="{FF2B5EF4-FFF2-40B4-BE49-F238E27FC236}">
                <a16:creationId xmlns:a16="http://schemas.microsoft.com/office/drawing/2014/main" id="{4C6F0CF9-C690-2047-B56C-BC8B381E48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AD0AD9C-AF3A-574E-9218-623A5620D6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9EF3FB-747C-5F41-B95A-9834396ADD28}" type="slidenum">
              <a:rPr lang="en-US" smtClean="0"/>
              <a:t>‹#›</a:t>
            </a:fld>
            <a:endParaRPr lang="en-US"/>
          </a:p>
        </p:txBody>
      </p:sp>
    </p:spTree>
    <p:extLst>
      <p:ext uri="{BB962C8B-B14F-4D97-AF65-F5344CB8AC3E}">
        <p14:creationId xmlns:p14="http://schemas.microsoft.com/office/powerpoint/2010/main" val="32451829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CB11-1E41-5140-80A3-C8FE62BFCB1C}"/>
              </a:ext>
            </a:extLst>
          </p:cNvPr>
          <p:cNvSpPr>
            <a:spLocks noGrp="1"/>
          </p:cNvSpPr>
          <p:nvPr>
            <p:ph type="ctrTitle"/>
          </p:nvPr>
        </p:nvSpPr>
        <p:spPr/>
        <p:txBody>
          <a:bodyPr/>
          <a:lstStyle/>
          <a:p>
            <a:r>
              <a:rPr lang="en-US" dirty="0"/>
              <a:t>Column Family Databases</a:t>
            </a:r>
          </a:p>
        </p:txBody>
      </p:sp>
      <p:sp>
        <p:nvSpPr>
          <p:cNvPr id="3" name="Subtitle 2">
            <a:extLst>
              <a:ext uri="{FF2B5EF4-FFF2-40B4-BE49-F238E27FC236}">
                <a16:creationId xmlns:a16="http://schemas.microsoft.com/office/drawing/2014/main" id="{175ADDF0-8D50-0544-91B9-8977DAE03E0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360170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9BD033D-27A4-6C4B-A858-1ED8B86B3FED}"/>
              </a:ext>
            </a:extLst>
          </p:cNvPr>
          <p:cNvSpPr>
            <a:spLocks noGrp="1" noChangeArrowheads="1"/>
          </p:cNvSpPr>
          <p:nvPr>
            <p:ph type="title"/>
          </p:nvPr>
        </p:nvSpPr>
        <p:spPr/>
        <p:txBody>
          <a:bodyPr/>
          <a:lstStyle/>
          <a:p>
            <a:r>
              <a:rPr lang="en-US" altLang="en-US"/>
              <a:t>Motivation</a:t>
            </a:r>
          </a:p>
        </p:txBody>
      </p:sp>
      <p:sp>
        <p:nvSpPr>
          <p:cNvPr id="3075" name="Rectangle 3">
            <a:extLst>
              <a:ext uri="{FF2B5EF4-FFF2-40B4-BE49-F238E27FC236}">
                <a16:creationId xmlns:a16="http://schemas.microsoft.com/office/drawing/2014/main" id="{BDC54B91-38E9-6E42-A5CD-94AEC04E0C3A}"/>
              </a:ext>
            </a:extLst>
          </p:cNvPr>
          <p:cNvSpPr>
            <a:spLocks noGrp="1" noChangeArrowheads="1"/>
          </p:cNvSpPr>
          <p:nvPr>
            <p:ph type="body" idx="1"/>
          </p:nvPr>
        </p:nvSpPr>
        <p:spPr/>
        <p:txBody>
          <a:bodyPr/>
          <a:lstStyle/>
          <a:p>
            <a:pPr>
              <a:lnSpc>
                <a:spcPct val="80000"/>
              </a:lnSpc>
            </a:pPr>
            <a:r>
              <a:rPr lang="en-US" altLang="en-US" dirty="0"/>
              <a:t>Lots of (semi-)structured data at Google</a:t>
            </a:r>
          </a:p>
          <a:p>
            <a:pPr lvl="1">
              <a:lnSpc>
                <a:spcPct val="80000"/>
              </a:lnSpc>
            </a:pPr>
            <a:r>
              <a:rPr lang="en-US" altLang="en-US" dirty="0"/>
              <a:t>URLs:</a:t>
            </a:r>
          </a:p>
          <a:p>
            <a:pPr lvl="2">
              <a:lnSpc>
                <a:spcPct val="80000"/>
              </a:lnSpc>
            </a:pPr>
            <a:r>
              <a:rPr lang="en-US" altLang="en-US" dirty="0"/>
              <a:t>Contents, crawl metadata, links, anchors, </a:t>
            </a:r>
            <a:r>
              <a:rPr lang="en-US" altLang="en-US" dirty="0" err="1"/>
              <a:t>pagerank</a:t>
            </a:r>
            <a:r>
              <a:rPr lang="en-US" altLang="en-US" dirty="0"/>
              <a:t>, …</a:t>
            </a:r>
          </a:p>
          <a:p>
            <a:pPr lvl="1">
              <a:lnSpc>
                <a:spcPct val="80000"/>
              </a:lnSpc>
            </a:pPr>
            <a:r>
              <a:rPr lang="en-US" altLang="en-US" dirty="0"/>
              <a:t>Per-user data:</a:t>
            </a:r>
          </a:p>
          <a:p>
            <a:pPr lvl="2">
              <a:lnSpc>
                <a:spcPct val="80000"/>
              </a:lnSpc>
            </a:pPr>
            <a:r>
              <a:rPr lang="en-US" altLang="en-US" dirty="0"/>
              <a:t>User preference settings, recent queries/search results, …</a:t>
            </a:r>
          </a:p>
          <a:p>
            <a:pPr lvl="1">
              <a:lnSpc>
                <a:spcPct val="80000"/>
              </a:lnSpc>
            </a:pPr>
            <a:r>
              <a:rPr lang="en-US" altLang="en-US" dirty="0"/>
              <a:t>Geographic locations:</a:t>
            </a:r>
          </a:p>
          <a:p>
            <a:pPr lvl="2">
              <a:lnSpc>
                <a:spcPct val="80000"/>
              </a:lnSpc>
            </a:pPr>
            <a:r>
              <a:rPr lang="en-US" altLang="en-US" dirty="0"/>
              <a:t>Physical entities (shops, restaurants, etc.), roads, satellite image data, user annotations, …</a:t>
            </a:r>
          </a:p>
          <a:p>
            <a:pPr>
              <a:lnSpc>
                <a:spcPct val="80000"/>
              </a:lnSpc>
            </a:pPr>
            <a:r>
              <a:rPr lang="en-US" altLang="en-US" dirty="0"/>
              <a:t>Scale is large</a:t>
            </a:r>
          </a:p>
          <a:p>
            <a:pPr lvl="1">
              <a:lnSpc>
                <a:spcPct val="80000"/>
              </a:lnSpc>
            </a:pPr>
            <a:r>
              <a:rPr lang="en-US" altLang="en-US" dirty="0"/>
              <a:t>Billions of URLs, many versions/page (~20K/version)</a:t>
            </a:r>
          </a:p>
          <a:p>
            <a:pPr lvl="1">
              <a:lnSpc>
                <a:spcPct val="80000"/>
              </a:lnSpc>
            </a:pPr>
            <a:r>
              <a:rPr lang="en-US" altLang="en-US" dirty="0"/>
              <a:t>Hundreds of millions of users</a:t>
            </a:r>
          </a:p>
          <a:p>
            <a:pPr lvl="1">
              <a:lnSpc>
                <a:spcPct val="80000"/>
              </a:lnSpc>
            </a:pPr>
            <a:r>
              <a:rPr lang="en-US" altLang="en-US" dirty="0"/>
              <a:t>100TB+ of satellite image data</a:t>
            </a:r>
          </a:p>
        </p:txBody>
      </p:sp>
    </p:spTree>
    <p:extLst>
      <p:ext uri="{BB962C8B-B14F-4D97-AF65-F5344CB8AC3E}">
        <p14:creationId xmlns:p14="http://schemas.microsoft.com/office/powerpoint/2010/main" val="879837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C42387BB-E1CC-554D-BE8E-1DB6F3B1CCC1}"/>
              </a:ext>
            </a:extLst>
          </p:cNvPr>
          <p:cNvSpPr>
            <a:spLocks noGrp="1" noChangeArrowheads="1"/>
          </p:cNvSpPr>
          <p:nvPr>
            <p:ph type="title"/>
          </p:nvPr>
        </p:nvSpPr>
        <p:spPr/>
        <p:txBody>
          <a:bodyPr/>
          <a:lstStyle/>
          <a:p>
            <a:r>
              <a:rPr lang="en-US" altLang="en-US" dirty="0"/>
              <a:t>Basic Data Model</a:t>
            </a:r>
          </a:p>
        </p:txBody>
      </p:sp>
      <p:sp>
        <p:nvSpPr>
          <p:cNvPr id="9219" name="Rectangle 3">
            <a:extLst>
              <a:ext uri="{FF2B5EF4-FFF2-40B4-BE49-F238E27FC236}">
                <a16:creationId xmlns:a16="http://schemas.microsoft.com/office/drawing/2014/main" id="{77EA8F84-810D-8B4E-B8E0-AA8FCBAD7D4A}"/>
              </a:ext>
            </a:extLst>
          </p:cNvPr>
          <p:cNvSpPr>
            <a:spLocks noGrp="1" noChangeArrowheads="1"/>
          </p:cNvSpPr>
          <p:nvPr>
            <p:ph type="body" idx="1"/>
          </p:nvPr>
        </p:nvSpPr>
        <p:spPr>
          <a:xfrm>
            <a:off x="838200" y="1825625"/>
            <a:ext cx="10515600" cy="4667250"/>
          </a:xfrm>
        </p:spPr>
        <p:txBody>
          <a:bodyPr>
            <a:normAutofit/>
          </a:bodyPr>
          <a:lstStyle/>
          <a:p>
            <a:pPr>
              <a:lnSpc>
                <a:spcPct val="90000"/>
              </a:lnSpc>
            </a:pPr>
            <a:r>
              <a:rPr lang="en-US" altLang="en-US" sz="2000" dirty="0"/>
              <a:t>A </a:t>
            </a:r>
            <a:r>
              <a:rPr lang="en-US" altLang="en-US" sz="2000" dirty="0" err="1"/>
              <a:t>BigTable</a:t>
            </a:r>
            <a:r>
              <a:rPr lang="en-US" altLang="en-US" sz="2000" dirty="0"/>
              <a:t> is a sparse, distributed persistent multi-dimensional sorted map</a:t>
            </a:r>
          </a:p>
          <a:p>
            <a:pPr lvl="1"/>
            <a:r>
              <a:rPr lang="en-US" altLang="en-US" sz="1800" i="1" dirty="0"/>
              <a:t>(row, column, timestamp) -&gt; cell contents</a:t>
            </a:r>
          </a:p>
          <a:p>
            <a:pPr algn="ctr">
              <a:lnSpc>
                <a:spcPct val="90000"/>
              </a:lnSpc>
              <a:buFontTx/>
              <a:buNone/>
            </a:pPr>
            <a:endParaRPr lang="en-US" altLang="en-US" sz="2000" i="1" dirty="0"/>
          </a:p>
          <a:p>
            <a:pPr algn="ctr">
              <a:lnSpc>
                <a:spcPct val="90000"/>
              </a:lnSpc>
              <a:buFontTx/>
              <a:buNone/>
            </a:pPr>
            <a:endParaRPr lang="en-US" altLang="en-US" sz="2000" dirty="0"/>
          </a:p>
          <a:p>
            <a:pPr algn="ctr">
              <a:lnSpc>
                <a:spcPct val="90000"/>
              </a:lnSpc>
              <a:buFontTx/>
              <a:buNone/>
            </a:pPr>
            <a:endParaRPr lang="en-US" altLang="en-US" sz="2000" dirty="0"/>
          </a:p>
          <a:p>
            <a:pPr>
              <a:lnSpc>
                <a:spcPct val="90000"/>
              </a:lnSpc>
            </a:pPr>
            <a:endParaRPr lang="en-US" altLang="en-US" sz="2000" dirty="0"/>
          </a:p>
          <a:p>
            <a:pPr>
              <a:lnSpc>
                <a:spcPct val="90000"/>
              </a:lnSpc>
            </a:pPr>
            <a:endParaRPr lang="en-US" altLang="en-US" sz="2000" dirty="0"/>
          </a:p>
          <a:p>
            <a:r>
              <a:rPr lang="en-US" altLang="en-US" sz="2000" dirty="0"/>
              <a:t>Want to keep copy of a large collection of web pages and related information</a:t>
            </a:r>
          </a:p>
          <a:p>
            <a:r>
              <a:rPr lang="en-US" altLang="en-US" sz="2000" dirty="0"/>
              <a:t>Use URLs as row keys</a:t>
            </a:r>
          </a:p>
          <a:p>
            <a:r>
              <a:rPr lang="en-US" altLang="en-US" sz="2000" dirty="0"/>
              <a:t>Various aspects of web page as column names</a:t>
            </a:r>
          </a:p>
          <a:p>
            <a:r>
              <a:rPr lang="en-US" altLang="en-US" sz="2000" dirty="0"/>
              <a:t>Store contents of web pages in the </a:t>
            </a:r>
            <a:r>
              <a:rPr lang="en-US" altLang="en-US" sz="2000" dirty="0">
                <a:latin typeface="Courier New" panose="02070309020205020404" pitchFamily="49" charset="0"/>
              </a:rPr>
              <a:t>contents:</a:t>
            </a:r>
            <a:r>
              <a:rPr lang="en-US" altLang="en-US" sz="2000" dirty="0"/>
              <a:t> column under the timestamps when they were fetched.</a:t>
            </a:r>
          </a:p>
        </p:txBody>
      </p:sp>
      <p:pic>
        <p:nvPicPr>
          <p:cNvPr id="9220" name="Picture 4">
            <a:extLst>
              <a:ext uri="{FF2B5EF4-FFF2-40B4-BE49-F238E27FC236}">
                <a16:creationId xmlns:a16="http://schemas.microsoft.com/office/drawing/2014/main" id="{8A5430EB-21C8-0147-9BBB-A42556C852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2297" y="2474843"/>
            <a:ext cx="9029700" cy="208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7535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0ACC64D7-9508-0B49-A22D-2E607DA28FD2}"/>
              </a:ext>
            </a:extLst>
          </p:cNvPr>
          <p:cNvSpPr>
            <a:spLocks noGrp="1" noChangeArrowheads="1"/>
          </p:cNvSpPr>
          <p:nvPr>
            <p:ph type="title"/>
          </p:nvPr>
        </p:nvSpPr>
        <p:spPr/>
        <p:txBody>
          <a:bodyPr/>
          <a:lstStyle/>
          <a:p>
            <a:r>
              <a:rPr lang="en-US" altLang="en-US"/>
              <a:t>Tablets</a:t>
            </a:r>
          </a:p>
        </p:txBody>
      </p:sp>
      <p:sp>
        <p:nvSpPr>
          <p:cNvPr id="11267" name="Rectangle 3">
            <a:extLst>
              <a:ext uri="{FF2B5EF4-FFF2-40B4-BE49-F238E27FC236}">
                <a16:creationId xmlns:a16="http://schemas.microsoft.com/office/drawing/2014/main" id="{EA4E958B-4393-8647-9BAA-5B258C859890}"/>
              </a:ext>
            </a:extLst>
          </p:cNvPr>
          <p:cNvSpPr>
            <a:spLocks noGrp="1" noChangeArrowheads="1"/>
          </p:cNvSpPr>
          <p:nvPr>
            <p:ph type="body" idx="1"/>
          </p:nvPr>
        </p:nvSpPr>
        <p:spPr/>
        <p:txBody>
          <a:bodyPr/>
          <a:lstStyle/>
          <a:p>
            <a:pPr>
              <a:lnSpc>
                <a:spcPct val="90000"/>
              </a:lnSpc>
            </a:pPr>
            <a:r>
              <a:rPr lang="en-US" altLang="en-US" dirty="0"/>
              <a:t>Large tables are broken into tablets at row boundaries</a:t>
            </a:r>
          </a:p>
          <a:p>
            <a:pPr lvl="1">
              <a:lnSpc>
                <a:spcPct val="90000"/>
              </a:lnSpc>
            </a:pPr>
            <a:r>
              <a:rPr lang="en-US" altLang="en-US" dirty="0"/>
              <a:t>Tablet holds contiguous range of rows</a:t>
            </a:r>
          </a:p>
          <a:p>
            <a:pPr lvl="2">
              <a:lnSpc>
                <a:spcPct val="90000"/>
              </a:lnSpc>
            </a:pPr>
            <a:r>
              <a:rPr lang="en-US" altLang="en-US" dirty="0"/>
              <a:t>Clients can often choose row keys to achieve locality</a:t>
            </a:r>
          </a:p>
          <a:p>
            <a:pPr lvl="1">
              <a:lnSpc>
                <a:spcPct val="90000"/>
              </a:lnSpc>
            </a:pPr>
            <a:r>
              <a:rPr lang="en-US" altLang="en-US" dirty="0"/>
              <a:t>Aim for ~100MB to 200MB of data per tablet</a:t>
            </a:r>
          </a:p>
          <a:p>
            <a:pPr>
              <a:lnSpc>
                <a:spcPct val="90000"/>
              </a:lnSpc>
            </a:pPr>
            <a:r>
              <a:rPr lang="en-US" altLang="en-US" dirty="0"/>
              <a:t>Serving machine responsible for ~100 tablets</a:t>
            </a:r>
          </a:p>
          <a:p>
            <a:pPr lvl="1">
              <a:lnSpc>
                <a:spcPct val="90000"/>
              </a:lnSpc>
            </a:pPr>
            <a:r>
              <a:rPr lang="en-US" altLang="en-US" dirty="0"/>
              <a:t>Fast recovery:</a:t>
            </a:r>
          </a:p>
          <a:p>
            <a:pPr lvl="2">
              <a:lnSpc>
                <a:spcPct val="90000"/>
              </a:lnSpc>
            </a:pPr>
            <a:r>
              <a:rPr lang="en-US" altLang="en-US" dirty="0"/>
              <a:t>100 machines each pick up 1 tablet for failed machine</a:t>
            </a:r>
          </a:p>
          <a:p>
            <a:pPr lvl="1">
              <a:lnSpc>
                <a:spcPct val="90000"/>
              </a:lnSpc>
            </a:pPr>
            <a:r>
              <a:rPr lang="en-US" altLang="en-US" dirty="0"/>
              <a:t>Fine-grained load balancing:</a:t>
            </a:r>
          </a:p>
          <a:p>
            <a:pPr lvl="2">
              <a:lnSpc>
                <a:spcPct val="90000"/>
              </a:lnSpc>
            </a:pPr>
            <a:r>
              <a:rPr lang="en-US" altLang="en-US" dirty="0"/>
              <a:t>Migrate tablets away from overloaded machine</a:t>
            </a:r>
          </a:p>
          <a:p>
            <a:pPr lvl="2">
              <a:lnSpc>
                <a:spcPct val="90000"/>
              </a:lnSpc>
            </a:pPr>
            <a:r>
              <a:rPr lang="en-US" altLang="en-US" dirty="0"/>
              <a:t>Master makes load-balancing decisions</a:t>
            </a:r>
          </a:p>
        </p:txBody>
      </p:sp>
    </p:spTree>
    <p:extLst>
      <p:ext uri="{BB962C8B-B14F-4D97-AF65-F5344CB8AC3E}">
        <p14:creationId xmlns:p14="http://schemas.microsoft.com/office/powerpoint/2010/main" val="4179591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7A0CAD4A-7020-D64F-BD55-DDEC093F02B4}"/>
              </a:ext>
            </a:extLst>
          </p:cNvPr>
          <p:cNvSpPr>
            <a:spLocks noGrp="1" noChangeArrowheads="1"/>
          </p:cNvSpPr>
          <p:nvPr>
            <p:ph type="title"/>
          </p:nvPr>
        </p:nvSpPr>
        <p:spPr/>
        <p:txBody>
          <a:bodyPr/>
          <a:lstStyle/>
          <a:p>
            <a:r>
              <a:rPr lang="en-US" altLang="en-US"/>
              <a:t>Tablet Location</a:t>
            </a:r>
          </a:p>
        </p:txBody>
      </p:sp>
      <p:sp>
        <p:nvSpPr>
          <p:cNvPr id="13315" name="Rectangle 3">
            <a:extLst>
              <a:ext uri="{FF2B5EF4-FFF2-40B4-BE49-F238E27FC236}">
                <a16:creationId xmlns:a16="http://schemas.microsoft.com/office/drawing/2014/main" id="{7BBDF1E7-9AA0-6348-B515-63E7F176538D}"/>
              </a:ext>
            </a:extLst>
          </p:cNvPr>
          <p:cNvSpPr>
            <a:spLocks noGrp="1" noChangeArrowheads="1"/>
          </p:cNvSpPr>
          <p:nvPr>
            <p:ph type="body" idx="1"/>
          </p:nvPr>
        </p:nvSpPr>
        <p:spPr/>
        <p:txBody>
          <a:bodyPr/>
          <a:lstStyle/>
          <a:p>
            <a:r>
              <a:rPr lang="en-US" altLang="en-US"/>
              <a:t>Since tablets move around from server to server, given a row, how do clients find the right machine?</a:t>
            </a:r>
          </a:p>
          <a:p>
            <a:pPr lvl="1"/>
            <a:r>
              <a:rPr lang="en-US" altLang="en-US"/>
              <a:t>Need to find tablet whose row range covers the target row</a:t>
            </a:r>
          </a:p>
          <a:p>
            <a:pPr lvl="1">
              <a:buFontTx/>
              <a:buNone/>
            </a:pPr>
            <a:endParaRPr lang="en-US" altLang="en-US"/>
          </a:p>
        </p:txBody>
      </p:sp>
      <p:pic>
        <p:nvPicPr>
          <p:cNvPr id="13316" name="Picture 4">
            <a:extLst>
              <a:ext uri="{FF2B5EF4-FFF2-40B4-BE49-F238E27FC236}">
                <a16:creationId xmlns:a16="http://schemas.microsoft.com/office/drawing/2014/main" id="{43FAEBC1-0A59-9844-A80E-D2CDDB48E5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8852" y="3319463"/>
            <a:ext cx="54483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5619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7EB0D915-2044-2342-9E8B-103078013DE8}"/>
              </a:ext>
            </a:extLst>
          </p:cNvPr>
          <p:cNvSpPr>
            <a:spLocks noGrp="1" noChangeArrowheads="1"/>
          </p:cNvSpPr>
          <p:nvPr>
            <p:ph type="title"/>
          </p:nvPr>
        </p:nvSpPr>
        <p:spPr/>
        <p:txBody>
          <a:bodyPr/>
          <a:lstStyle/>
          <a:p>
            <a:r>
              <a:rPr lang="en-US" altLang="en-US"/>
              <a:t>API</a:t>
            </a:r>
          </a:p>
        </p:txBody>
      </p:sp>
      <p:sp>
        <p:nvSpPr>
          <p:cNvPr id="15363" name="Rectangle 3">
            <a:extLst>
              <a:ext uri="{FF2B5EF4-FFF2-40B4-BE49-F238E27FC236}">
                <a16:creationId xmlns:a16="http://schemas.microsoft.com/office/drawing/2014/main" id="{1B8BD153-EAC8-8B4E-AFA9-3DE0F9A31226}"/>
              </a:ext>
            </a:extLst>
          </p:cNvPr>
          <p:cNvSpPr>
            <a:spLocks noGrp="1" noChangeArrowheads="1"/>
          </p:cNvSpPr>
          <p:nvPr>
            <p:ph type="body" idx="1"/>
          </p:nvPr>
        </p:nvSpPr>
        <p:spPr/>
        <p:txBody>
          <a:bodyPr/>
          <a:lstStyle/>
          <a:p>
            <a:pPr>
              <a:lnSpc>
                <a:spcPct val="90000"/>
              </a:lnSpc>
            </a:pPr>
            <a:r>
              <a:rPr lang="en-US" altLang="en-US" sz="2400"/>
              <a:t>Metadata operations</a:t>
            </a:r>
          </a:p>
          <a:p>
            <a:pPr lvl="1">
              <a:lnSpc>
                <a:spcPct val="90000"/>
              </a:lnSpc>
            </a:pPr>
            <a:r>
              <a:rPr lang="en-US" altLang="en-US" sz="2000"/>
              <a:t>Create/delete tables, column families, change metadata</a:t>
            </a:r>
          </a:p>
          <a:p>
            <a:pPr>
              <a:lnSpc>
                <a:spcPct val="90000"/>
              </a:lnSpc>
            </a:pPr>
            <a:r>
              <a:rPr lang="en-US" altLang="en-US" sz="2400"/>
              <a:t>Writes (atomic)</a:t>
            </a:r>
          </a:p>
          <a:p>
            <a:pPr lvl="1">
              <a:lnSpc>
                <a:spcPct val="90000"/>
              </a:lnSpc>
            </a:pPr>
            <a:r>
              <a:rPr lang="en-US" altLang="en-US" sz="2000"/>
              <a:t>Set(): write cells in a row</a:t>
            </a:r>
          </a:p>
          <a:p>
            <a:pPr lvl="1">
              <a:lnSpc>
                <a:spcPct val="90000"/>
              </a:lnSpc>
            </a:pPr>
            <a:r>
              <a:rPr lang="en-US" altLang="en-US" sz="2000"/>
              <a:t>DeleteCells(): delete cells in a row</a:t>
            </a:r>
          </a:p>
          <a:p>
            <a:pPr lvl="1">
              <a:lnSpc>
                <a:spcPct val="90000"/>
              </a:lnSpc>
            </a:pPr>
            <a:r>
              <a:rPr lang="en-US" altLang="en-US" sz="2000"/>
              <a:t>DeleteRow(): delete all cells in a row</a:t>
            </a:r>
          </a:p>
          <a:p>
            <a:pPr>
              <a:lnSpc>
                <a:spcPct val="90000"/>
              </a:lnSpc>
            </a:pPr>
            <a:r>
              <a:rPr lang="en-US" altLang="en-US" sz="2400"/>
              <a:t>Reads</a:t>
            </a:r>
          </a:p>
          <a:p>
            <a:pPr lvl="1">
              <a:lnSpc>
                <a:spcPct val="90000"/>
              </a:lnSpc>
            </a:pPr>
            <a:r>
              <a:rPr lang="en-US" altLang="en-US" sz="2000"/>
              <a:t>Scanner: read arbitrary cells in a bigtable</a:t>
            </a:r>
          </a:p>
          <a:p>
            <a:pPr lvl="2">
              <a:lnSpc>
                <a:spcPct val="90000"/>
              </a:lnSpc>
            </a:pPr>
            <a:r>
              <a:rPr lang="en-US" altLang="en-US" sz="1800"/>
              <a:t>Each row read is atomic</a:t>
            </a:r>
          </a:p>
          <a:p>
            <a:pPr lvl="2">
              <a:lnSpc>
                <a:spcPct val="90000"/>
              </a:lnSpc>
            </a:pPr>
            <a:r>
              <a:rPr lang="en-US" altLang="en-US" sz="1800"/>
              <a:t>Can restrict returned rows to a particular range</a:t>
            </a:r>
          </a:p>
          <a:p>
            <a:pPr lvl="2">
              <a:lnSpc>
                <a:spcPct val="90000"/>
              </a:lnSpc>
            </a:pPr>
            <a:r>
              <a:rPr lang="en-US" altLang="en-US" sz="1800"/>
              <a:t>Can ask for just data from 1 row, all rows, etc.</a:t>
            </a:r>
          </a:p>
          <a:p>
            <a:pPr lvl="2">
              <a:lnSpc>
                <a:spcPct val="90000"/>
              </a:lnSpc>
            </a:pPr>
            <a:r>
              <a:rPr lang="en-US" altLang="en-US" sz="1800"/>
              <a:t>Can ask for all columns, just certain column families, or specific columns</a:t>
            </a:r>
          </a:p>
        </p:txBody>
      </p:sp>
    </p:spTree>
    <p:extLst>
      <p:ext uri="{BB962C8B-B14F-4D97-AF65-F5344CB8AC3E}">
        <p14:creationId xmlns:p14="http://schemas.microsoft.com/office/powerpoint/2010/main" val="461577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a:extLst>
              <a:ext uri="{FF2B5EF4-FFF2-40B4-BE49-F238E27FC236}">
                <a16:creationId xmlns:a16="http://schemas.microsoft.com/office/drawing/2014/main" id="{1969C790-7CFA-FA49-988D-111AF6BBEA02}"/>
              </a:ext>
            </a:extLst>
          </p:cNvPr>
          <p:cNvSpPr>
            <a:spLocks noGrp="1" noChangeArrowheads="1"/>
          </p:cNvSpPr>
          <p:nvPr>
            <p:ph type="ctrTitle"/>
          </p:nvPr>
        </p:nvSpPr>
        <p:spPr>
          <a:xfrm>
            <a:off x="2182814" y="577850"/>
            <a:ext cx="7780337" cy="2459038"/>
          </a:xfrm>
        </p:spPr>
        <p:txBody>
          <a:bodyPr/>
          <a:lstStyle/>
          <a:p>
            <a:br>
              <a:rPr lang="en-US" altLang="en-US" sz="4400"/>
            </a:br>
            <a:endParaRPr lang="en-US" altLang="en-US" sz="4000"/>
          </a:p>
        </p:txBody>
      </p:sp>
      <p:sp>
        <p:nvSpPr>
          <p:cNvPr id="4098" name="Rectangle 2">
            <a:extLst>
              <a:ext uri="{FF2B5EF4-FFF2-40B4-BE49-F238E27FC236}">
                <a16:creationId xmlns:a16="http://schemas.microsoft.com/office/drawing/2014/main" id="{DB00B5B4-FCB7-3947-8B75-EDE361754449}"/>
              </a:ext>
            </a:extLst>
          </p:cNvPr>
          <p:cNvSpPr>
            <a:spLocks noGrp="1" noChangeArrowheads="1"/>
          </p:cNvSpPr>
          <p:nvPr>
            <p:ph type="subTitle" sz="half" idx="1"/>
          </p:nvPr>
        </p:nvSpPr>
        <p:spPr>
          <a:xfrm>
            <a:off x="2424114" y="3402014"/>
            <a:ext cx="7342187" cy="2357437"/>
          </a:xfrm>
        </p:spPr>
        <p:txBody>
          <a:bodyPr/>
          <a:lstStyle/>
          <a:p>
            <a:pPr>
              <a:lnSpc>
                <a:spcPct val="80000"/>
              </a:lnSpc>
              <a:spcBef>
                <a:spcPts val="300"/>
              </a:spcBef>
            </a:pPr>
            <a:r>
              <a:rPr lang="en-US" altLang="en-US" sz="3900" b="1" dirty="0">
                <a:solidFill>
                  <a:srgbClr val="800000"/>
                </a:solidFill>
              </a:rPr>
              <a:t>HBase</a:t>
            </a:r>
            <a:endParaRPr lang="en-US" altLang="en-US" sz="1800" b="1" dirty="0">
              <a:solidFill>
                <a:srgbClr val="800000"/>
              </a:solidFill>
            </a:endParaRPr>
          </a:p>
          <a:p>
            <a:pPr>
              <a:lnSpc>
                <a:spcPct val="80000"/>
              </a:lnSpc>
              <a:spcBef>
                <a:spcPts val="300"/>
              </a:spcBef>
            </a:pPr>
            <a:endParaRPr lang="en-US" altLang="en-US" sz="3600" b="1" dirty="0">
              <a:solidFill>
                <a:srgbClr val="800000"/>
              </a:solidFill>
            </a:endParaRPr>
          </a:p>
          <a:p>
            <a:pPr>
              <a:lnSpc>
                <a:spcPct val="80000"/>
              </a:lnSpc>
              <a:spcBef>
                <a:spcPts val="300"/>
              </a:spcBef>
            </a:pPr>
            <a:endParaRPr lang="en-US" altLang="en-US" sz="3600" b="1" dirty="0">
              <a:solidFill>
                <a:srgbClr val="800000"/>
              </a:solidFill>
            </a:endParaRPr>
          </a:p>
        </p:txBody>
      </p:sp>
      <p:sp>
        <p:nvSpPr>
          <p:cNvPr id="4099" name="Rectangle 3">
            <a:extLst>
              <a:ext uri="{FF2B5EF4-FFF2-40B4-BE49-F238E27FC236}">
                <a16:creationId xmlns:a16="http://schemas.microsoft.com/office/drawing/2014/main" id="{ED5CA83B-C85C-0145-9D6B-BC624C82FD7E}"/>
              </a:ext>
            </a:extLst>
          </p:cNvPr>
          <p:cNvSpPr>
            <a:spLocks/>
          </p:cNvSpPr>
          <p:nvPr/>
        </p:nvSpPr>
        <p:spPr bwMode="auto">
          <a:xfrm>
            <a:off x="6009766" y="6119427"/>
            <a:ext cx="170880"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nchor="ctr">
            <a:spAutoFit/>
          </a:bodyPr>
          <a:lstStyle>
            <a:lvl1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1pPr>
            <a:lvl2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2pPr>
            <a:lvl3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3pPr>
            <a:lvl4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4pPr>
            <a:lvl5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5pPr>
            <a:lvl6pPr marL="457200" indent="1828800" fontAlgn="base" hangingPunct="0">
              <a:spcBef>
                <a:spcPct val="0"/>
              </a:spcBef>
              <a:spcAft>
                <a:spcPct val="0"/>
              </a:spcAft>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6pPr>
            <a:lvl7pPr marL="914400" indent="1828800" fontAlgn="base" hangingPunct="0">
              <a:spcBef>
                <a:spcPct val="0"/>
              </a:spcBef>
              <a:spcAft>
                <a:spcPct val="0"/>
              </a:spcAft>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7pPr>
            <a:lvl8pPr marL="1371600" indent="1828800" fontAlgn="base" hangingPunct="0">
              <a:spcBef>
                <a:spcPct val="0"/>
              </a:spcBef>
              <a:spcAft>
                <a:spcPct val="0"/>
              </a:spcAft>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8pPr>
            <a:lvl9pPr marL="1828800" indent="1828800" fontAlgn="base" hangingPunct="0">
              <a:spcBef>
                <a:spcPct val="0"/>
              </a:spcBef>
              <a:spcAft>
                <a:spcPct val="0"/>
              </a:spcAft>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9pPr>
          </a:lstStyle>
          <a:p>
            <a:pPr algn="ctr"/>
            <a:fld id="{FA4C9E70-1387-214F-B6D2-0AA9BD16188A}" type="slidenum">
              <a:rPr lang="en-US" altLang="en-US" sz="1200">
                <a:solidFill>
                  <a:srgbClr val="B0BCC1"/>
                </a:solidFill>
              </a:rPr>
              <a:pPr algn="ctr"/>
              <a:t>15</a:t>
            </a:fld>
            <a:endParaRPr lang="en-US" altLang="en-US" sz="1200">
              <a:solidFill>
                <a:srgbClr val="B0BCC1"/>
              </a:solidFill>
            </a:endParaRPr>
          </a:p>
        </p:txBody>
      </p:sp>
    </p:spTree>
    <p:extLst>
      <p:ext uri="{BB962C8B-B14F-4D97-AF65-F5344CB8AC3E}">
        <p14:creationId xmlns:p14="http://schemas.microsoft.com/office/powerpoint/2010/main" val="7161239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1" name="Rectangle 1">
            <a:extLst>
              <a:ext uri="{FF2B5EF4-FFF2-40B4-BE49-F238E27FC236}">
                <a16:creationId xmlns:a16="http://schemas.microsoft.com/office/drawing/2014/main" id="{A3FB9802-EB43-0B4F-9195-1F144E268258}"/>
              </a:ext>
            </a:extLst>
          </p:cNvPr>
          <p:cNvSpPr>
            <a:spLocks noGrp="1" noChangeArrowheads="1"/>
          </p:cNvSpPr>
          <p:nvPr>
            <p:ph type="title"/>
          </p:nvPr>
        </p:nvSpPr>
        <p:spPr/>
        <p:txBody>
          <a:bodyPr/>
          <a:lstStyle/>
          <a:p>
            <a:r>
              <a:rPr lang="en-US" altLang="en-US"/>
              <a:t>HBase: Overview </a:t>
            </a:r>
          </a:p>
        </p:txBody>
      </p:sp>
      <p:sp>
        <p:nvSpPr>
          <p:cNvPr id="5122" name="Rectangle 2">
            <a:extLst>
              <a:ext uri="{FF2B5EF4-FFF2-40B4-BE49-F238E27FC236}">
                <a16:creationId xmlns:a16="http://schemas.microsoft.com/office/drawing/2014/main" id="{82055AC1-D2E0-B647-B120-FDE686CA83EC}"/>
              </a:ext>
            </a:extLst>
          </p:cNvPr>
          <p:cNvSpPr>
            <a:spLocks noGrp="1" noChangeArrowheads="1"/>
          </p:cNvSpPr>
          <p:nvPr>
            <p:ph type="body" idx="1"/>
          </p:nvPr>
        </p:nvSpPr>
        <p:spPr>
          <a:xfrm>
            <a:off x="838200" y="1862138"/>
            <a:ext cx="8931275" cy="4202112"/>
          </a:xfrm>
        </p:spPr>
        <p:txBody>
          <a:bodyPr/>
          <a:lstStyle/>
          <a:p>
            <a:pPr>
              <a:lnSpc>
                <a:spcPct val="90000"/>
              </a:lnSpc>
            </a:pPr>
            <a:r>
              <a:rPr lang="en-US" altLang="en-US" b="1" dirty="0">
                <a:latin typeface="Arial" panose="020B0604020202020204" pitchFamily="34" charset="0"/>
                <a:cs typeface="Arial" panose="020B0604020202020204" pitchFamily="34" charset="0"/>
                <a:sym typeface="Arial" panose="020B0604020202020204" pitchFamily="34" charset="0"/>
              </a:rPr>
              <a:t>HBase is a distributed column-oriented data store built on top of HDFS</a:t>
            </a:r>
          </a:p>
          <a:p>
            <a:pPr>
              <a:lnSpc>
                <a:spcPct val="90000"/>
              </a:lnSpc>
            </a:pPr>
            <a:endParaRPr lang="en-US" altLang="en-US" dirty="0">
              <a:latin typeface="Arial" panose="020B0604020202020204" pitchFamily="34" charset="0"/>
              <a:cs typeface="Arial" panose="020B0604020202020204" pitchFamily="34" charset="0"/>
              <a:sym typeface="Arial" panose="020B0604020202020204" pitchFamily="34" charset="0"/>
            </a:endParaRPr>
          </a:p>
          <a:p>
            <a:pPr>
              <a:lnSpc>
                <a:spcPct val="90000"/>
              </a:lnSpc>
            </a:pPr>
            <a:r>
              <a:rPr lang="en-US" altLang="en-US" b="1" dirty="0"/>
              <a:t>HBase is an Apache open source project whose goal is to provide storage for the Hadoop Distributed Computing </a:t>
            </a:r>
          </a:p>
          <a:p>
            <a:pPr>
              <a:lnSpc>
                <a:spcPct val="90000"/>
              </a:lnSpc>
            </a:pPr>
            <a:endParaRPr lang="en-US" altLang="en-US" b="1" dirty="0"/>
          </a:p>
          <a:p>
            <a:pPr>
              <a:lnSpc>
                <a:spcPct val="90000"/>
              </a:lnSpc>
            </a:pPr>
            <a:r>
              <a:rPr lang="en-US" altLang="en-US" b="1" dirty="0"/>
              <a:t>Data is logically organized into tables, rows and columns</a:t>
            </a:r>
          </a:p>
        </p:txBody>
      </p:sp>
      <p:sp>
        <p:nvSpPr>
          <p:cNvPr id="5123" name="Rectangle 3">
            <a:extLst>
              <a:ext uri="{FF2B5EF4-FFF2-40B4-BE49-F238E27FC236}">
                <a16:creationId xmlns:a16="http://schemas.microsoft.com/office/drawing/2014/main" id="{0740CD40-7F7D-4E4E-BDCF-D35E0A0A90E0}"/>
              </a:ext>
            </a:extLst>
          </p:cNvPr>
          <p:cNvSpPr>
            <a:spLocks/>
          </p:cNvSpPr>
          <p:nvPr/>
        </p:nvSpPr>
        <p:spPr bwMode="auto">
          <a:xfrm>
            <a:off x="6009766" y="6352789"/>
            <a:ext cx="170880"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nchor="ctr">
            <a:spAutoFit/>
          </a:bodyPr>
          <a:lstStyle>
            <a:lvl1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1pPr>
            <a:lvl2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2pPr>
            <a:lvl3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3pPr>
            <a:lvl4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4pPr>
            <a:lvl5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5pPr>
            <a:lvl6pPr marL="457200" indent="1828800" fontAlgn="base" hangingPunct="0">
              <a:spcBef>
                <a:spcPct val="0"/>
              </a:spcBef>
              <a:spcAft>
                <a:spcPct val="0"/>
              </a:spcAft>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6pPr>
            <a:lvl7pPr marL="914400" indent="1828800" fontAlgn="base" hangingPunct="0">
              <a:spcBef>
                <a:spcPct val="0"/>
              </a:spcBef>
              <a:spcAft>
                <a:spcPct val="0"/>
              </a:spcAft>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7pPr>
            <a:lvl8pPr marL="1371600" indent="1828800" fontAlgn="base" hangingPunct="0">
              <a:spcBef>
                <a:spcPct val="0"/>
              </a:spcBef>
              <a:spcAft>
                <a:spcPct val="0"/>
              </a:spcAft>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8pPr>
            <a:lvl9pPr marL="1828800" indent="1828800" fontAlgn="base" hangingPunct="0">
              <a:spcBef>
                <a:spcPct val="0"/>
              </a:spcBef>
              <a:spcAft>
                <a:spcPct val="0"/>
              </a:spcAft>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9pPr>
          </a:lstStyle>
          <a:p>
            <a:pPr algn="ctr"/>
            <a:fld id="{7CC14B83-039E-3D4C-A2C7-A33095B7C8B2}" type="slidenum">
              <a:rPr lang="en-US" altLang="en-US" sz="1200">
                <a:solidFill>
                  <a:srgbClr val="B0BCC1"/>
                </a:solidFill>
              </a:rPr>
              <a:pPr algn="ctr"/>
              <a:t>16</a:t>
            </a:fld>
            <a:endParaRPr lang="en-US" altLang="en-US" sz="1200">
              <a:solidFill>
                <a:srgbClr val="B0BCC1"/>
              </a:solidFill>
            </a:endParaRPr>
          </a:p>
        </p:txBody>
      </p:sp>
      <p:pic>
        <p:nvPicPr>
          <p:cNvPr id="5124" name="Picture 4">
            <a:extLst>
              <a:ext uri="{FF2B5EF4-FFF2-40B4-BE49-F238E27FC236}">
                <a16:creationId xmlns:a16="http://schemas.microsoft.com/office/drawing/2014/main" id="{18B68B23-071A-1F43-95FB-EE485ED97CA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048531" y="526670"/>
            <a:ext cx="1438275" cy="1022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411090120"/>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122">
                                            <p:txEl>
                                              <p:pRg st="0" end="0"/>
                                            </p:txEl>
                                          </p:spTgt>
                                        </p:tgtEl>
                                        <p:attrNameLst>
                                          <p:attrName>style.visibility</p:attrName>
                                        </p:attrNameLst>
                                      </p:cBhvr>
                                      <p:to>
                                        <p:strVal val="visible"/>
                                      </p:to>
                                    </p:set>
                                    <p:animEffect transition="in" filter="dissolve">
                                      <p:cBhvr>
                                        <p:cTn id="7" dur="500"/>
                                        <p:tgtEl>
                                          <p:spTgt spid="512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122">
                                            <p:txEl>
                                              <p:pRg st="2" end="2"/>
                                            </p:txEl>
                                          </p:spTgt>
                                        </p:tgtEl>
                                        <p:attrNameLst>
                                          <p:attrName>style.visibility</p:attrName>
                                        </p:attrNameLst>
                                      </p:cBhvr>
                                      <p:to>
                                        <p:strVal val="visible"/>
                                      </p:to>
                                    </p:set>
                                    <p:animEffect transition="in" filter="dissolve">
                                      <p:cBhvr>
                                        <p:cTn id="12" dur="500"/>
                                        <p:tgtEl>
                                          <p:spTgt spid="5122">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122">
                                            <p:txEl>
                                              <p:pRg st="4" end="4"/>
                                            </p:txEl>
                                          </p:spTgt>
                                        </p:tgtEl>
                                        <p:attrNameLst>
                                          <p:attrName>style.visibility</p:attrName>
                                        </p:attrNameLst>
                                      </p:cBhvr>
                                      <p:to>
                                        <p:strVal val="visible"/>
                                      </p:to>
                                    </p:set>
                                    <p:animEffect transition="in" filter="dissolve">
                                      <p:cBhvr>
                                        <p:cTn id="17" dur="500"/>
                                        <p:tgtEl>
                                          <p:spTgt spid="512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build="p" bldLvl="5"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a:extLst>
              <a:ext uri="{FF2B5EF4-FFF2-40B4-BE49-F238E27FC236}">
                <a16:creationId xmlns:a16="http://schemas.microsoft.com/office/drawing/2014/main" id="{95B55308-9F99-C34B-8DEB-8D76FBB69DDF}"/>
              </a:ext>
            </a:extLst>
          </p:cNvPr>
          <p:cNvSpPr>
            <a:spLocks noGrp="1" noChangeArrowheads="1"/>
          </p:cNvSpPr>
          <p:nvPr>
            <p:ph type="title"/>
          </p:nvPr>
        </p:nvSpPr>
        <p:spPr/>
        <p:txBody>
          <a:bodyPr/>
          <a:lstStyle/>
          <a:p>
            <a:pPr defTabSz="885825"/>
            <a:r>
              <a:rPr lang="en-US" altLang="en-US" sz="4100"/>
              <a:t>HBase: Part of Hadoop’s Ecosystem</a:t>
            </a:r>
          </a:p>
        </p:txBody>
      </p:sp>
      <p:sp>
        <p:nvSpPr>
          <p:cNvPr id="6146" name="Rectangle 2">
            <a:extLst>
              <a:ext uri="{FF2B5EF4-FFF2-40B4-BE49-F238E27FC236}">
                <a16:creationId xmlns:a16="http://schemas.microsoft.com/office/drawing/2014/main" id="{896CB3C4-DDA6-0B4F-89DD-1A6A2BE5D1D1}"/>
              </a:ext>
            </a:extLst>
          </p:cNvPr>
          <p:cNvSpPr>
            <a:spLocks/>
          </p:cNvSpPr>
          <p:nvPr/>
        </p:nvSpPr>
        <p:spPr bwMode="auto">
          <a:xfrm>
            <a:off x="6009766" y="6352789"/>
            <a:ext cx="170880"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nchor="ctr">
            <a:spAutoFit/>
          </a:bodyPr>
          <a:lstStyle>
            <a:lvl1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1pPr>
            <a:lvl2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2pPr>
            <a:lvl3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3pPr>
            <a:lvl4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4pPr>
            <a:lvl5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5pPr>
            <a:lvl6pPr marL="457200" indent="1828800" fontAlgn="base" hangingPunct="0">
              <a:spcBef>
                <a:spcPct val="0"/>
              </a:spcBef>
              <a:spcAft>
                <a:spcPct val="0"/>
              </a:spcAft>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6pPr>
            <a:lvl7pPr marL="914400" indent="1828800" fontAlgn="base" hangingPunct="0">
              <a:spcBef>
                <a:spcPct val="0"/>
              </a:spcBef>
              <a:spcAft>
                <a:spcPct val="0"/>
              </a:spcAft>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7pPr>
            <a:lvl8pPr marL="1371600" indent="1828800" fontAlgn="base" hangingPunct="0">
              <a:spcBef>
                <a:spcPct val="0"/>
              </a:spcBef>
              <a:spcAft>
                <a:spcPct val="0"/>
              </a:spcAft>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8pPr>
            <a:lvl9pPr marL="1828800" indent="1828800" fontAlgn="base" hangingPunct="0">
              <a:spcBef>
                <a:spcPct val="0"/>
              </a:spcBef>
              <a:spcAft>
                <a:spcPct val="0"/>
              </a:spcAft>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9pPr>
          </a:lstStyle>
          <a:p>
            <a:pPr algn="ctr"/>
            <a:fld id="{643FB44E-77F6-534A-A7F5-174503A25316}" type="slidenum">
              <a:rPr lang="en-US" altLang="en-US" sz="1200">
                <a:solidFill>
                  <a:srgbClr val="B0BCC1"/>
                </a:solidFill>
              </a:rPr>
              <a:pPr algn="ctr"/>
              <a:t>17</a:t>
            </a:fld>
            <a:endParaRPr lang="en-US" altLang="en-US" sz="1200">
              <a:solidFill>
                <a:srgbClr val="B0BCC1"/>
              </a:solidFill>
            </a:endParaRPr>
          </a:p>
        </p:txBody>
      </p:sp>
      <p:pic>
        <p:nvPicPr>
          <p:cNvPr id="6147" name="Picture 3">
            <a:extLst>
              <a:ext uri="{FF2B5EF4-FFF2-40B4-BE49-F238E27FC236}">
                <a16:creationId xmlns:a16="http://schemas.microsoft.com/office/drawing/2014/main" id="{DC1AF3BA-109E-9647-9C16-BDE1CF0C5CC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76425" y="1839913"/>
            <a:ext cx="5549900" cy="4184650"/>
          </a:xfrm>
          <a:prstGeom prst="rect">
            <a:avLst/>
          </a:prstGeom>
          <a:noFill/>
          <a:ln w="9525"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6148" name="Group 4">
            <a:extLst>
              <a:ext uri="{FF2B5EF4-FFF2-40B4-BE49-F238E27FC236}">
                <a16:creationId xmlns:a16="http://schemas.microsoft.com/office/drawing/2014/main" id="{81322AF1-D995-FA49-BD9B-9E2673E2B8F1}"/>
              </a:ext>
            </a:extLst>
          </p:cNvPr>
          <p:cNvGrpSpPr>
            <a:grpSpLocks/>
          </p:cNvGrpSpPr>
          <p:nvPr/>
        </p:nvGrpSpPr>
        <p:grpSpPr bwMode="auto">
          <a:xfrm>
            <a:off x="4651375" y="3343833"/>
            <a:ext cx="6287113" cy="1896562"/>
            <a:chOff x="0" y="0"/>
            <a:chExt cx="5211348" cy="1895509"/>
          </a:xfrm>
        </p:grpSpPr>
        <p:sp>
          <p:nvSpPr>
            <p:cNvPr id="6149" name="Rectangle 5">
              <a:extLst>
                <a:ext uri="{FF2B5EF4-FFF2-40B4-BE49-F238E27FC236}">
                  <a16:creationId xmlns:a16="http://schemas.microsoft.com/office/drawing/2014/main" id="{848499F1-D285-BD49-9414-2C382893234C}"/>
                </a:ext>
              </a:extLst>
            </p:cNvPr>
            <p:cNvSpPr>
              <a:spLocks/>
            </p:cNvSpPr>
            <p:nvPr/>
          </p:nvSpPr>
          <p:spPr bwMode="auto">
            <a:xfrm>
              <a:off x="2293056" y="0"/>
              <a:ext cx="2918292" cy="3691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p>
              <a:r>
                <a:rPr lang="en-US" altLang="en-US" b="1">
                  <a:solidFill>
                    <a:srgbClr val="800000"/>
                  </a:solidFill>
                </a:rPr>
                <a:t>HBase is built on top of HDFS </a:t>
              </a:r>
            </a:p>
          </p:txBody>
        </p:sp>
        <p:sp>
          <p:nvSpPr>
            <p:cNvPr id="6150" name="Line 6">
              <a:extLst>
                <a:ext uri="{FF2B5EF4-FFF2-40B4-BE49-F238E27FC236}">
                  <a16:creationId xmlns:a16="http://schemas.microsoft.com/office/drawing/2014/main" id="{8757780C-A40F-E245-ABE9-FDE2DE9ABD95}"/>
                </a:ext>
              </a:extLst>
            </p:cNvPr>
            <p:cNvSpPr>
              <a:spLocks noChangeShapeType="1"/>
            </p:cNvSpPr>
            <p:nvPr/>
          </p:nvSpPr>
          <p:spPr bwMode="auto">
            <a:xfrm flipH="1">
              <a:off x="0" y="369332"/>
              <a:ext cx="3026833" cy="889001"/>
            </a:xfrm>
            <a:prstGeom prst="line">
              <a:avLst/>
            </a:prstGeom>
            <a:noFill/>
            <a:ln w="31750" cap="flat" cmpd="sng">
              <a:solidFill>
                <a:srgbClr val="47565C"/>
              </a:solidFill>
              <a:prstDash val="solid"/>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p>
              <a:endParaRPr lang="en-US" altLang="en-US"/>
            </a:p>
          </p:txBody>
        </p:sp>
        <p:sp>
          <p:nvSpPr>
            <p:cNvPr id="6151" name="Rectangle 7">
              <a:extLst>
                <a:ext uri="{FF2B5EF4-FFF2-40B4-BE49-F238E27FC236}">
                  <a16:creationId xmlns:a16="http://schemas.microsoft.com/office/drawing/2014/main" id="{D5F44ACF-6A2B-1749-ABF9-C8990134343C}"/>
                </a:ext>
              </a:extLst>
            </p:cNvPr>
            <p:cNvSpPr>
              <a:spLocks/>
            </p:cNvSpPr>
            <p:nvPr/>
          </p:nvSpPr>
          <p:spPr bwMode="auto">
            <a:xfrm>
              <a:off x="3120201" y="972692"/>
              <a:ext cx="1914994" cy="9228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spAutoFit/>
            </a:bodyPr>
            <a:lstStyle/>
            <a:p>
              <a:pPr algn="ctr"/>
              <a:r>
                <a:rPr lang="en-US" altLang="en-US" b="1"/>
                <a:t>HBase files are internally stored in HDFS</a:t>
              </a:r>
            </a:p>
          </p:txBody>
        </p:sp>
        <p:sp>
          <p:nvSpPr>
            <p:cNvPr id="6152" name="AutoShape 8">
              <a:extLst>
                <a:ext uri="{FF2B5EF4-FFF2-40B4-BE49-F238E27FC236}">
                  <a16:creationId xmlns:a16="http://schemas.microsoft.com/office/drawing/2014/main" id="{8E0E161A-22D0-2B48-9359-6D24A2A65450}"/>
                </a:ext>
              </a:extLst>
            </p:cNvPr>
            <p:cNvSpPr>
              <a:spLocks/>
            </p:cNvSpPr>
            <p:nvPr/>
          </p:nvSpPr>
          <p:spPr bwMode="auto">
            <a:xfrm>
              <a:off x="3884486" y="369331"/>
              <a:ext cx="423350" cy="6033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4022"/>
                  </a:moveTo>
                  <a:lnTo>
                    <a:pt x="5400" y="14022"/>
                  </a:lnTo>
                  <a:lnTo>
                    <a:pt x="5400" y="0"/>
                  </a:lnTo>
                  <a:lnTo>
                    <a:pt x="16200" y="0"/>
                  </a:lnTo>
                  <a:lnTo>
                    <a:pt x="16200" y="14022"/>
                  </a:lnTo>
                  <a:lnTo>
                    <a:pt x="21600" y="14022"/>
                  </a:lnTo>
                  <a:lnTo>
                    <a:pt x="10800" y="21600"/>
                  </a:lnTo>
                  <a:close/>
                </a:path>
              </a:pathLst>
            </a:custGeom>
            <a:blipFill dpi="0" rotWithShape="0">
              <a:blip r:embed="rId3"/>
              <a:srcRect/>
              <a:stretch>
                <a:fillRect/>
              </a:stretch>
            </a:blipFill>
            <a:ln w="12700" cap="flat" cmpd="sng">
              <a:solidFill>
                <a:srgbClr val="49585E"/>
              </a:solidFill>
              <a:prstDash val="solid"/>
              <a:round/>
              <a:headEnd type="none" w="med" len="med"/>
              <a:tailEnd type="none" w="med" len="med"/>
            </a:ln>
            <a:effectLst>
              <a:outerShdw blurRad="63500" algn="ctr" rotWithShape="0">
                <a:srgbClr val="000000">
                  <a:alpha val="39999"/>
                </a:srgbClr>
              </a:outerShdw>
            </a:effectLst>
          </p:spPr>
          <p:txBody>
            <a:bodyPr lIns="45720" rIns="45720" anchor="ctr"/>
            <a:lstStyle/>
            <a:p>
              <a:pPr algn="ctr"/>
              <a:endParaRPr lang="en-US" altLang="en-US">
                <a:solidFill>
                  <a:srgbClr val="FFFFFF"/>
                </a:solidFill>
              </a:endParaRPr>
            </a:p>
          </p:txBody>
        </p:sp>
      </p:grpSp>
    </p:spTree>
    <p:extLst>
      <p:ext uri="{BB962C8B-B14F-4D97-AF65-F5344CB8AC3E}">
        <p14:creationId xmlns:p14="http://schemas.microsoft.com/office/powerpoint/2010/main" val="650614065"/>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dissolve">
                                      <p:cBhvr>
                                        <p:cTn id="7"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9" name="Rectangle 1">
            <a:extLst>
              <a:ext uri="{FF2B5EF4-FFF2-40B4-BE49-F238E27FC236}">
                <a16:creationId xmlns:a16="http://schemas.microsoft.com/office/drawing/2014/main" id="{DC965625-9612-C344-9703-F12256E9D012}"/>
              </a:ext>
            </a:extLst>
          </p:cNvPr>
          <p:cNvSpPr>
            <a:spLocks noGrp="1" noChangeArrowheads="1"/>
          </p:cNvSpPr>
          <p:nvPr>
            <p:ph type="title"/>
          </p:nvPr>
        </p:nvSpPr>
        <p:spPr/>
        <p:txBody>
          <a:bodyPr/>
          <a:lstStyle/>
          <a:p>
            <a:r>
              <a:rPr lang="en-US" altLang="en-US"/>
              <a:t>HBase vs. HDFS</a:t>
            </a:r>
          </a:p>
        </p:txBody>
      </p:sp>
      <p:sp>
        <p:nvSpPr>
          <p:cNvPr id="7170" name="Rectangle 2">
            <a:extLst>
              <a:ext uri="{FF2B5EF4-FFF2-40B4-BE49-F238E27FC236}">
                <a16:creationId xmlns:a16="http://schemas.microsoft.com/office/drawing/2014/main" id="{C5A77DE8-7C8C-4445-AA57-DD12A5197990}"/>
              </a:ext>
            </a:extLst>
          </p:cNvPr>
          <p:cNvSpPr>
            <a:spLocks noGrp="1" noChangeArrowheads="1"/>
          </p:cNvSpPr>
          <p:nvPr>
            <p:ph type="body" idx="1"/>
          </p:nvPr>
        </p:nvSpPr>
        <p:spPr>
          <a:xfrm>
            <a:off x="838200" y="1890714"/>
            <a:ext cx="9237663" cy="4173537"/>
          </a:xfrm>
        </p:spPr>
        <p:txBody>
          <a:bodyPr>
            <a:normAutofit fontScale="77500" lnSpcReduction="20000"/>
          </a:bodyPr>
          <a:lstStyle/>
          <a:p>
            <a:r>
              <a:rPr lang="en-US" altLang="en-US" dirty="0"/>
              <a:t>Both are distributed systems that scale to hundreds or thousands of nodes</a:t>
            </a:r>
          </a:p>
          <a:p>
            <a:endParaRPr lang="en-US" altLang="en-US" dirty="0"/>
          </a:p>
          <a:p>
            <a:r>
              <a:rPr lang="en-US" altLang="en-US" b="1" i="1" u="sng" dirty="0">
                <a:solidFill>
                  <a:srgbClr val="800000"/>
                </a:solidFill>
              </a:rPr>
              <a:t>HDFS</a:t>
            </a:r>
            <a:r>
              <a:rPr lang="en-US" altLang="en-US" dirty="0">
                <a:solidFill>
                  <a:srgbClr val="800000"/>
                </a:solidFill>
              </a:rPr>
              <a:t> </a:t>
            </a:r>
            <a:r>
              <a:rPr lang="en-US" altLang="en-US" dirty="0"/>
              <a:t>is good for batch processing (scans over big files)</a:t>
            </a:r>
          </a:p>
          <a:p>
            <a:pPr marL="579438" lvl="1">
              <a:spcBef>
                <a:spcPts val="600"/>
              </a:spcBef>
              <a:buClr>
                <a:srgbClr val="B0BCC1"/>
              </a:buClr>
            </a:pPr>
            <a:r>
              <a:rPr lang="en-US" altLang="en-US" sz="2200" dirty="0"/>
              <a:t>Not good for record lookup</a:t>
            </a:r>
          </a:p>
          <a:p>
            <a:pPr marL="579438" lvl="1">
              <a:spcBef>
                <a:spcPts val="600"/>
              </a:spcBef>
              <a:buClr>
                <a:srgbClr val="B0BCC1"/>
              </a:buClr>
            </a:pPr>
            <a:r>
              <a:rPr lang="en-US" altLang="en-US" sz="2200" dirty="0"/>
              <a:t>Not good for incremental addition of small batches</a:t>
            </a:r>
          </a:p>
          <a:p>
            <a:pPr marL="579438" lvl="1">
              <a:spcBef>
                <a:spcPts val="600"/>
              </a:spcBef>
              <a:buClr>
                <a:srgbClr val="B0BCC1"/>
              </a:buClr>
            </a:pPr>
            <a:r>
              <a:rPr lang="en-US" altLang="en-US" sz="2200" dirty="0"/>
              <a:t>Not good for updates </a:t>
            </a:r>
          </a:p>
          <a:p>
            <a:pPr marL="579438" lvl="1">
              <a:spcBef>
                <a:spcPts val="600"/>
              </a:spcBef>
              <a:buClr>
                <a:srgbClr val="B0BCC1"/>
              </a:buClr>
            </a:pPr>
            <a:endParaRPr lang="en-US" altLang="en-US" sz="2200" dirty="0"/>
          </a:p>
          <a:p>
            <a:r>
              <a:rPr lang="en-US" altLang="en-US" b="1" i="1" u="sng" dirty="0">
                <a:solidFill>
                  <a:srgbClr val="800000"/>
                </a:solidFill>
              </a:rPr>
              <a:t>HBase</a:t>
            </a:r>
            <a:r>
              <a:rPr lang="en-US" altLang="en-US" dirty="0"/>
              <a:t> is designed to efficiently address HDFS issues</a:t>
            </a:r>
          </a:p>
          <a:p>
            <a:pPr marL="579438" lvl="1">
              <a:spcBef>
                <a:spcPts val="600"/>
              </a:spcBef>
              <a:buClr>
                <a:srgbClr val="B0BCC1"/>
              </a:buClr>
            </a:pPr>
            <a:r>
              <a:rPr lang="en-US" altLang="en-US" sz="2200" dirty="0"/>
              <a:t>Fast record lookup</a:t>
            </a:r>
          </a:p>
          <a:p>
            <a:pPr marL="579438" lvl="1">
              <a:spcBef>
                <a:spcPts val="600"/>
              </a:spcBef>
              <a:buClr>
                <a:srgbClr val="B0BCC1"/>
              </a:buClr>
            </a:pPr>
            <a:r>
              <a:rPr lang="en-US" altLang="en-US" sz="2200" dirty="0"/>
              <a:t>Support for record-level insertion</a:t>
            </a:r>
          </a:p>
          <a:p>
            <a:pPr marL="579438" lvl="1">
              <a:spcBef>
                <a:spcPts val="600"/>
              </a:spcBef>
              <a:buClr>
                <a:srgbClr val="B0BCC1"/>
              </a:buClr>
            </a:pPr>
            <a:r>
              <a:rPr lang="en-US" altLang="en-US" sz="2200" dirty="0"/>
              <a:t>Support for updates (not in place)</a:t>
            </a:r>
          </a:p>
          <a:p>
            <a:pPr marL="579438" lvl="1">
              <a:spcBef>
                <a:spcPts val="600"/>
              </a:spcBef>
              <a:buClr>
                <a:srgbClr val="B0BCC1"/>
              </a:buClr>
            </a:pPr>
            <a:endParaRPr lang="en-US" altLang="en-US" sz="2200" dirty="0"/>
          </a:p>
          <a:p>
            <a:r>
              <a:rPr lang="en-US" altLang="en-US" dirty="0"/>
              <a:t>HBase updates are done by creating new versions of values</a:t>
            </a:r>
          </a:p>
        </p:txBody>
      </p:sp>
      <p:sp>
        <p:nvSpPr>
          <p:cNvPr id="7171" name="Rectangle 3">
            <a:extLst>
              <a:ext uri="{FF2B5EF4-FFF2-40B4-BE49-F238E27FC236}">
                <a16:creationId xmlns:a16="http://schemas.microsoft.com/office/drawing/2014/main" id="{2F7D3468-B1C4-734F-90B9-54B1C13E1254}"/>
              </a:ext>
            </a:extLst>
          </p:cNvPr>
          <p:cNvSpPr>
            <a:spLocks/>
          </p:cNvSpPr>
          <p:nvPr/>
        </p:nvSpPr>
        <p:spPr bwMode="auto">
          <a:xfrm>
            <a:off x="6009766" y="6352789"/>
            <a:ext cx="170880"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nchor="ctr">
            <a:spAutoFit/>
          </a:bodyPr>
          <a:lstStyle>
            <a:lvl1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1pPr>
            <a:lvl2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2pPr>
            <a:lvl3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3pPr>
            <a:lvl4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4pPr>
            <a:lvl5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5pPr>
            <a:lvl6pPr marL="457200" indent="1828800" fontAlgn="base" hangingPunct="0">
              <a:spcBef>
                <a:spcPct val="0"/>
              </a:spcBef>
              <a:spcAft>
                <a:spcPct val="0"/>
              </a:spcAft>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6pPr>
            <a:lvl7pPr marL="914400" indent="1828800" fontAlgn="base" hangingPunct="0">
              <a:spcBef>
                <a:spcPct val="0"/>
              </a:spcBef>
              <a:spcAft>
                <a:spcPct val="0"/>
              </a:spcAft>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7pPr>
            <a:lvl8pPr marL="1371600" indent="1828800" fontAlgn="base" hangingPunct="0">
              <a:spcBef>
                <a:spcPct val="0"/>
              </a:spcBef>
              <a:spcAft>
                <a:spcPct val="0"/>
              </a:spcAft>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8pPr>
            <a:lvl9pPr marL="1828800" indent="1828800" fontAlgn="base" hangingPunct="0">
              <a:spcBef>
                <a:spcPct val="0"/>
              </a:spcBef>
              <a:spcAft>
                <a:spcPct val="0"/>
              </a:spcAft>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9pPr>
          </a:lstStyle>
          <a:p>
            <a:pPr algn="ctr"/>
            <a:fld id="{58313F46-9AE3-FF45-BC5A-7D792710AEA6}" type="slidenum">
              <a:rPr lang="en-US" altLang="en-US" sz="1200">
                <a:solidFill>
                  <a:srgbClr val="B0BCC1"/>
                </a:solidFill>
              </a:rPr>
              <a:pPr algn="ctr"/>
              <a:t>18</a:t>
            </a:fld>
            <a:endParaRPr lang="en-US" altLang="en-US" sz="1200">
              <a:solidFill>
                <a:srgbClr val="B0BCC1"/>
              </a:solidFill>
            </a:endParaRPr>
          </a:p>
        </p:txBody>
      </p:sp>
    </p:spTree>
    <p:extLst>
      <p:ext uri="{BB962C8B-B14F-4D97-AF65-F5344CB8AC3E}">
        <p14:creationId xmlns:p14="http://schemas.microsoft.com/office/powerpoint/2010/main" val="263218684"/>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170">
                                            <p:txEl>
                                              <p:pRg st="0" end="0"/>
                                            </p:txEl>
                                          </p:spTgt>
                                        </p:tgtEl>
                                        <p:attrNameLst>
                                          <p:attrName>style.visibility</p:attrName>
                                        </p:attrNameLst>
                                      </p:cBhvr>
                                      <p:to>
                                        <p:strVal val="visible"/>
                                      </p:to>
                                    </p:set>
                                    <p:animEffect transition="in" filter="dissolve">
                                      <p:cBhvr>
                                        <p:cTn id="7" dur="500"/>
                                        <p:tgtEl>
                                          <p:spTgt spid="717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170">
                                            <p:txEl>
                                              <p:pRg st="2" end="2"/>
                                            </p:txEl>
                                          </p:spTgt>
                                        </p:tgtEl>
                                        <p:attrNameLst>
                                          <p:attrName>style.visibility</p:attrName>
                                        </p:attrNameLst>
                                      </p:cBhvr>
                                      <p:to>
                                        <p:strVal val="visible"/>
                                      </p:to>
                                    </p:set>
                                    <p:animEffect transition="in" filter="dissolve">
                                      <p:cBhvr>
                                        <p:cTn id="12" dur="500"/>
                                        <p:tgtEl>
                                          <p:spTgt spid="7170">
                                            <p:txEl>
                                              <p:pRg st="2" end="2"/>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7170">
                                            <p:txEl>
                                              <p:pRg st="3" end="3"/>
                                            </p:txEl>
                                          </p:spTgt>
                                        </p:tgtEl>
                                        <p:attrNameLst>
                                          <p:attrName>style.visibility</p:attrName>
                                        </p:attrNameLst>
                                      </p:cBhvr>
                                      <p:to>
                                        <p:strVal val="visible"/>
                                      </p:to>
                                    </p:set>
                                    <p:animEffect transition="in" filter="dissolve">
                                      <p:cBhvr>
                                        <p:cTn id="15" dur="500"/>
                                        <p:tgtEl>
                                          <p:spTgt spid="7170">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170">
                                            <p:txEl>
                                              <p:pRg st="4" end="4"/>
                                            </p:txEl>
                                          </p:spTgt>
                                        </p:tgtEl>
                                        <p:attrNameLst>
                                          <p:attrName>style.visibility</p:attrName>
                                        </p:attrNameLst>
                                      </p:cBhvr>
                                      <p:to>
                                        <p:strVal val="visible"/>
                                      </p:to>
                                    </p:set>
                                    <p:animEffect transition="in" filter="dissolve">
                                      <p:cBhvr>
                                        <p:cTn id="18" dur="500"/>
                                        <p:tgtEl>
                                          <p:spTgt spid="7170">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7170">
                                            <p:txEl>
                                              <p:pRg st="5" end="5"/>
                                            </p:txEl>
                                          </p:spTgt>
                                        </p:tgtEl>
                                        <p:attrNameLst>
                                          <p:attrName>style.visibility</p:attrName>
                                        </p:attrNameLst>
                                      </p:cBhvr>
                                      <p:to>
                                        <p:strVal val="visible"/>
                                      </p:to>
                                    </p:set>
                                    <p:animEffect transition="in" filter="dissolve">
                                      <p:cBhvr>
                                        <p:cTn id="21" dur="500"/>
                                        <p:tgtEl>
                                          <p:spTgt spid="7170">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7170">
                                            <p:txEl>
                                              <p:pRg st="7" end="7"/>
                                            </p:txEl>
                                          </p:spTgt>
                                        </p:tgtEl>
                                        <p:attrNameLst>
                                          <p:attrName>style.visibility</p:attrName>
                                        </p:attrNameLst>
                                      </p:cBhvr>
                                      <p:to>
                                        <p:strVal val="visible"/>
                                      </p:to>
                                    </p:set>
                                    <p:animEffect transition="in" filter="dissolve">
                                      <p:cBhvr>
                                        <p:cTn id="26" dur="500"/>
                                        <p:tgtEl>
                                          <p:spTgt spid="7170">
                                            <p:txEl>
                                              <p:pRg st="7" end="7"/>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170">
                                            <p:txEl>
                                              <p:pRg st="8" end="8"/>
                                            </p:txEl>
                                          </p:spTgt>
                                        </p:tgtEl>
                                        <p:attrNameLst>
                                          <p:attrName>style.visibility</p:attrName>
                                        </p:attrNameLst>
                                      </p:cBhvr>
                                      <p:to>
                                        <p:strVal val="visible"/>
                                      </p:to>
                                    </p:set>
                                    <p:animEffect transition="in" filter="dissolve">
                                      <p:cBhvr>
                                        <p:cTn id="29" dur="500"/>
                                        <p:tgtEl>
                                          <p:spTgt spid="7170">
                                            <p:txEl>
                                              <p:pRg st="8" end="8"/>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7170">
                                            <p:txEl>
                                              <p:pRg st="9" end="9"/>
                                            </p:txEl>
                                          </p:spTgt>
                                        </p:tgtEl>
                                        <p:attrNameLst>
                                          <p:attrName>style.visibility</p:attrName>
                                        </p:attrNameLst>
                                      </p:cBhvr>
                                      <p:to>
                                        <p:strVal val="visible"/>
                                      </p:to>
                                    </p:set>
                                    <p:animEffect transition="in" filter="dissolve">
                                      <p:cBhvr>
                                        <p:cTn id="32" dur="500"/>
                                        <p:tgtEl>
                                          <p:spTgt spid="7170">
                                            <p:txEl>
                                              <p:pRg st="9" end="9"/>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7170">
                                            <p:txEl>
                                              <p:pRg st="10" end="10"/>
                                            </p:txEl>
                                          </p:spTgt>
                                        </p:tgtEl>
                                        <p:attrNameLst>
                                          <p:attrName>style.visibility</p:attrName>
                                        </p:attrNameLst>
                                      </p:cBhvr>
                                      <p:to>
                                        <p:strVal val="visible"/>
                                      </p:to>
                                    </p:set>
                                    <p:animEffect transition="in" filter="dissolve">
                                      <p:cBhvr>
                                        <p:cTn id="35" dur="500"/>
                                        <p:tgtEl>
                                          <p:spTgt spid="7170">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7170">
                                            <p:txEl>
                                              <p:pRg st="12" end="12"/>
                                            </p:txEl>
                                          </p:spTgt>
                                        </p:tgtEl>
                                        <p:attrNameLst>
                                          <p:attrName>style.visibility</p:attrName>
                                        </p:attrNameLst>
                                      </p:cBhvr>
                                      <p:to>
                                        <p:strVal val="visible"/>
                                      </p:to>
                                    </p:set>
                                    <p:animEffect transition="in" filter="dissolve">
                                      <p:cBhvr>
                                        <p:cTn id="40" dur="500"/>
                                        <p:tgtEl>
                                          <p:spTgt spid="7170">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a:extLst>
              <a:ext uri="{FF2B5EF4-FFF2-40B4-BE49-F238E27FC236}">
                <a16:creationId xmlns:a16="http://schemas.microsoft.com/office/drawing/2014/main" id="{F8A8126B-3477-BE4F-A827-D1D14B467E40}"/>
              </a:ext>
            </a:extLst>
          </p:cNvPr>
          <p:cNvSpPr>
            <a:spLocks noGrp="1" noChangeArrowheads="1"/>
          </p:cNvSpPr>
          <p:nvPr>
            <p:ph type="title"/>
          </p:nvPr>
        </p:nvSpPr>
        <p:spPr/>
        <p:txBody>
          <a:bodyPr/>
          <a:lstStyle/>
          <a:p>
            <a:r>
              <a:rPr lang="en-US" altLang="en-US"/>
              <a:t>HBase vs. HDFS (Cont’d)</a:t>
            </a:r>
          </a:p>
        </p:txBody>
      </p:sp>
      <p:sp>
        <p:nvSpPr>
          <p:cNvPr id="9218" name="Rectangle 2">
            <a:extLst>
              <a:ext uri="{FF2B5EF4-FFF2-40B4-BE49-F238E27FC236}">
                <a16:creationId xmlns:a16="http://schemas.microsoft.com/office/drawing/2014/main" id="{30521EFF-20DC-D24E-B0C3-6ED40250C532}"/>
              </a:ext>
            </a:extLst>
          </p:cNvPr>
          <p:cNvSpPr>
            <a:spLocks/>
          </p:cNvSpPr>
          <p:nvPr/>
        </p:nvSpPr>
        <p:spPr bwMode="auto">
          <a:xfrm>
            <a:off x="6009766" y="6352789"/>
            <a:ext cx="170880"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nchor="ctr">
            <a:spAutoFit/>
          </a:bodyPr>
          <a:lstStyle>
            <a:lvl1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1pPr>
            <a:lvl2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2pPr>
            <a:lvl3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3pPr>
            <a:lvl4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4pPr>
            <a:lvl5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5pPr>
            <a:lvl6pPr marL="457200" indent="1828800" fontAlgn="base" hangingPunct="0">
              <a:spcBef>
                <a:spcPct val="0"/>
              </a:spcBef>
              <a:spcAft>
                <a:spcPct val="0"/>
              </a:spcAft>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6pPr>
            <a:lvl7pPr marL="914400" indent="1828800" fontAlgn="base" hangingPunct="0">
              <a:spcBef>
                <a:spcPct val="0"/>
              </a:spcBef>
              <a:spcAft>
                <a:spcPct val="0"/>
              </a:spcAft>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7pPr>
            <a:lvl8pPr marL="1371600" indent="1828800" fontAlgn="base" hangingPunct="0">
              <a:spcBef>
                <a:spcPct val="0"/>
              </a:spcBef>
              <a:spcAft>
                <a:spcPct val="0"/>
              </a:spcAft>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8pPr>
            <a:lvl9pPr marL="1828800" indent="1828800" fontAlgn="base" hangingPunct="0">
              <a:spcBef>
                <a:spcPct val="0"/>
              </a:spcBef>
              <a:spcAft>
                <a:spcPct val="0"/>
              </a:spcAft>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9pPr>
          </a:lstStyle>
          <a:p>
            <a:pPr algn="ctr"/>
            <a:fld id="{D4F41CE6-934C-304D-A8CF-7BD5982A12BB}" type="slidenum">
              <a:rPr lang="en-US" altLang="en-US" sz="1200">
                <a:solidFill>
                  <a:srgbClr val="B0BCC1"/>
                </a:solidFill>
              </a:rPr>
              <a:pPr algn="ctr"/>
              <a:t>19</a:t>
            </a:fld>
            <a:endParaRPr lang="en-US" altLang="en-US" sz="1200">
              <a:solidFill>
                <a:srgbClr val="B0BCC1"/>
              </a:solidFill>
            </a:endParaRPr>
          </a:p>
        </p:txBody>
      </p:sp>
      <p:pic>
        <p:nvPicPr>
          <p:cNvPr id="9219" name="Picture 3">
            <a:extLst>
              <a:ext uri="{FF2B5EF4-FFF2-40B4-BE49-F238E27FC236}">
                <a16:creationId xmlns:a16="http://schemas.microsoft.com/office/drawing/2014/main" id="{674D4EE2-7FAB-1345-986F-2387B8D25C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03426" y="1673226"/>
            <a:ext cx="8031163" cy="3794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220" name="Rectangle 4">
            <a:extLst>
              <a:ext uri="{FF2B5EF4-FFF2-40B4-BE49-F238E27FC236}">
                <a16:creationId xmlns:a16="http://schemas.microsoft.com/office/drawing/2014/main" id="{5AFDC7A6-A989-F643-AB49-7B63FBFE9280}"/>
              </a:ext>
            </a:extLst>
          </p:cNvPr>
          <p:cNvSpPr>
            <a:spLocks/>
          </p:cNvSpPr>
          <p:nvPr/>
        </p:nvSpPr>
        <p:spPr bwMode="auto">
          <a:xfrm>
            <a:off x="2205039" y="5467351"/>
            <a:ext cx="736917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p>
            <a:r>
              <a:rPr lang="en-US" altLang="en-US" sz="2000" b="1">
                <a:solidFill>
                  <a:srgbClr val="800000"/>
                </a:solidFill>
              </a:rPr>
              <a:t>If application has neither random reads or writes </a:t>
            </a:r>
            <a:r>
              <a:rPr lang="en-US" altLang="en-US" sz="2000">
                <a:solidFill>
                  <a:srgbClr val="800000"/>
                </a:solidFill>
                <a:latin typeface="Wingdings" pitchFamily="2" charset="2"/>
                <a:ea typeface="Wingdings" pitchFamily="2" charset="2"/>
                <a:cs typeface="Wingdings" pitchFamily="2" charset="2"/>
                <a:sym typeface="Wingdings" pitchFamily="2" charset="2"/>
              </a:rPr>
              <a:t>➔ </a:t>
            </a:r>
            <a:r>
              <a:rPr lang="en-US" altLang="en-US" sz="2000" b="1">
                <a:solidFill>
                  <a:srgbClr val="800000"/>
                </a:solidFill>
              </a:rPr>
              <a:t>Stick to HDFS</a:t>
            </a:r>
          </a:p>
        </p:txBody>
      </p:sp>
    </p:spTree>
    <p:extLst>
      <p:ext uri="{BB962C8B-B14F-4D97-AF65-F5344CB8AC3E}">
        <p14:creationId xmlns:p14="http://schemas.microsoft.com/office/powerpoint/2010/main" val="2398976081"/>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dissolve">
                                      <p:cBhvr>
                                        <p:cTn id="7" dur="500"/>
                                        <p:tgtEl>
                                          <p:spTgt spid="9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87508-4CF2-5049-AEE2-92B974F5EDE3}"/>
              </a:ext>
            </a:extLst>
          </p:cNvPr>
          <p:cNvSpPr>
            <a:spLocks noGrp="1"/>
          </p:cNvSpPr>
          <p:nvPr>
            <p:ph type="title"/>
          </p:nvPr>
        </p:nvSpPr>
        <p:spPr/>
        <p:txBody>
          <a:bodyPr/>
          <a:lstStyle/>
          <a:p>
            <a:r>
              <a:rPr lang="en-US" dirty="0"/>
              <a:t>Database partitioning</a:t>
            </a:r>
          </a:p>
        </p:txBody>
      </p:sp>
      <p:sp>
        <p:nvSpPr>
          <p:cNvPr id="3" name="Content Placeholder 2">
            <a:extLst>
              <a:ext uri="{FF2B5EF4-FFF2-40B4-BE49-F238E27FC236}">
                <a16:creationId xmlns:a16="http://schemas.microsoft.com/office/drawing/2014/main" id="{58691A4E-B460-EF4D-AC53-C2CB390CF5D5}"/>
              </a:ext>
            </a:extLst>
          </p:cNvPr>
          <p:cNvSpPr>
            <a:spLocks noGrp="1"/>
          </p:cNvSpPr>
          <p:nvPr>
            <p:ph idx="1"/>
          </p:nvPr>
        </p:nvSpPr>
        <p:spPr/>
        <p:txBody>
          <a:bodyPr/>
          <a:lstStyle/>
          <a:p>
            <a:r>
              <a:rPr lang="en-US" dirty="0"/>
              <a:t>Data is too big for one machine</a:t>
            </a:r>
          </a:p>
          <a:p>
            <a:r>
              <a:rPr lang="en-US" dirty="0"/>
              <a:t>Traditional relational database has 2 choices</a:t>
            </a:r>
          </a:p>
          <a:p>
            <a:pPr lvl="1"/>
            <a:r>
              <a:rPr lang="en-US" dirty="0"/>
              <a:t>Row based</a:t>
            </a:r>
          </a:p>
          <a:p>
            <a:pPr marL="914400" lvl="2" indent="0">
              <a:buNone/>
            </a:pPr>
            <a:endParaRPr lang="en-US" dirty="0"/>
          </a:p>
          <a:p>
            <a:pPr lvl="2"/>
            <a:endParaRPr lang="en-US" dirty="0"/>
          </a:p>
          <a:p>
            <a:pPr marL="914400" lvl="2" indent="0">
              <a:buNone/>
            </a:pPr>
            <a:endParaRPr lang="en-US" dirty="0"/>
          </a:p>
          <a:p>
            <a:pPr lvl="1"/>
            <a:r>
              <a:rPr lang="en-US" dirty="0"/>
              <a:t>Column based</a:t>
            </a:r>
          </a:p>
        </p:txBody>
      </p:sp>
    </p:spTree>
    <p:extLst>
      <p:ext uri="{BB962C8B-B14F-4D97-AF65-F5344CB8AC3E}">
        <p14:creationId xmlns:p14="http://schemas.microsoft.com/office/powerpoint/2010/main" val="3994119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a:extLst>
              <a:ext uri="{FF2B5EF4-FFF2-40B4-BE49-F238E27FC236}">
                <a16:creationId xmlns:a16="http://schemas.microsoft.com/office/drawing/2014/main" id="{ECE67904-234D-5844-BF0C-2E9E8651E31B}"/>
              </a:ext>
            </a:extLst>
          </p:cNvPr>
          <p:cNvSpPr>
            <a:spLocks noGrp="1" noChangeArrowheads="1"/>
          </p:cNvSpPr>
          <p:nvPr>
            <p:ph type="title"/>
          </p:nvPr>
        </p:nvSpPr>
        <p:spPr>
          <a:xfrm>
            <a:off x="2424114" y="2951163"/>
            <a:ext cx="7343775" cy="1339850"/>
          </a:xfrm>
        </p:spPr>
        <p:txBody>
          <a:bodyPr/>
          <a:lstStyle/>
          <a:p>
            <a:r>
              <a:rPr lang="en-US" altLang="en-US" b="1"/>
              <a:t>HBase Data Model</a:t>
            </a:r>
          </a:p>
        </p:txBody>
      </p:sp>
      <p:sp>
        <p:nvSpPr>
          <p:cNvPr id="10242" name="Rectangle 2">
            <a:extLst>
              <a:ext uri="{FF2B5EF4-FFF2-40B4-BE49-F238E27FC236}">
                <a16:creationId xmlns:a16="http://schemas.microsoft.com/office/drawing/2014/main" id="{B2E86BD2-41EC-2B46-95FB-EDDC536086E3}"/>
              </a:ext>
            </a:extLst>
          </p:cNvPr>
          <p:cNvSpPr>
            <a:spLocks/>
          </p:cNvSpPr>
          <p:nvPr/>
        </p:nvSpPr>
        <p:spPr bwMode="auto">
          <a:xfrm>
            <a:off x="6009766" y="6352789"/>
            <a:ext cx="170880"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nchor="ctr">
            <a:spAutoFit/>
          </a:bodyPr>
          <a:lstStyle>
            <a:lvl1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1pPr>
            <a:lvl2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2pPr>
            <a:lvl3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3pPr>
            <a:lvl4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4pPr>
            <a:lvl5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5pPr>
            <a:lvl6pPr marL="457200" indent="1828800" fontAlgn="base" hangingPunct="0">
              <a:spcBef>
                <a:spcPct val="0"/>
              </a:spcBef>
              <a:spcAft>
                <a:spcPct val="0"/>
              </a:spcAft>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6pPr>
            <a:lvl7pPr marL="914400" indent="1828800" fontAlgn="base" hangingPunct="0">
              <a:spcBef>
                <a:spcPct val="0"/>
              </a:spcBef>
              <a:spcAft>
                <a:spcPct val="0"/>
              </a:spcAft>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7pPr>
            <a:lvl8pPr marL="1371600" indent="1828800" fontAlgn="base" hangingPunct="0">
              <a:spcBef>
                <a:spcPct val="0"/>
              </a:spcBef>
              <a:spcAft>
                <a:spcPct val="0"/>
              </a:spcAft>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8pPr>
            <a:lvl9pPr marL="1828800" indent="1828800" fontAlgn="base" hangingPunct="0">
              <a:spcBef>
                <a:spcPct val="0"/>
              </a:spcBef>
              <a:spcAft>
                <a:spcPct val="0"/>
              </a:spcAft>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9pPr>
          </a:lstStyle>
          <a:p>
            <a:pPr algn="ctr"/>
            <a:fld id="{D31EC8D1-AAC0-E444-88E4-FADD5A4A08EC}" type="slidenum">
              <a:rPr lang="en-US" altLang="en-US" sz="1200">
                <a:solidFill>
                  <a:srgbClr val="B0BCC1"/>
                </a:solidFill>
              </a:rPr>
              <a:pPr algn="ctr"/>
              <a:t>20</a:t>
            </a:fld>
            <a:endParaRPr lang="en-US" altLang="en-US" sz="1200">
              <a:solidFill>
                <a:srgbClr val="B0BCC1"/>
              </a:solidFill>
            </a:endParaRPr>
          </a:p>
        </p:txBody>
      </p:sp>
    </p:spTree>
    <p:extLst>
      <p:ext uri="{BB962C8B-B14F-4D97-AF65-F5344CB8AC3E}">
        <p14:creationId xmlns:p14="http://schemas.microsoft.com/office/powerpoint/2010/main" val="255238791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a:extLst>
              <a:ext uri="{FF2B5EF4-FFF2-40B4-BE49-F238E27FC236}">
                <a16:creationId xmlns:a16="http://schemas.microsoft.com/office/drawing/2014/main" id="{80FDA7F1-562F-8A44-A7AA-93E08D855AD8}"/>
              </a:ext>
            </a:extLst>
          </p:cNvPr>
          <p:cNvSpPr>
            <a:spLocks noGrp="1" noChangeArrowheads="1"/>
          </p:cNvSpPr>
          <p:nvPr>
            <p:ph type="title"/>
          </p:nvPr>
        </p:nvSpPr>
        <p:spPr/>
        <p:txBody>
          <a:bodyPr/>
          <a:lstStyle/>
          <a:p>
            <a:r>
              <a:rPr lang="en-US" altLang="en-US"/>
              <a:t>HBase Data Model</a:t>
            </a:r>
          </a:p>
        </p:txBody>
      </p:sp>
      <p:sp>
        <p:nvSpPr>
          <p:cNvPr id="11266" name="Rectangle 2">
            <a:extLst>
              <a:ext uri="{FF2B5EF4-FFF2-40B4-BE49-F238E27FC236}">
                <a16:creationId xmlns:a16="http://schemas.microsoft.com/office/drawing/2014/main" id="{156A5E38-A3F3-AB4C-A622-28D80AAC944D}"/>
              </a:ext>
            </a:extLst>
          </p:cNvPr>
          <p:cNvSpPr>
            <a:spLocks noGrp="1" noChangeArrowheads="1"/>
          </p:cNvSpPr>
          <p:nvPr>
            <p:ph type="body" idx="1"/>
          </p:nvPr>
        </p:nvSpPr>
        <p:spPr>
          <a:xfrm>
            <a:off x="838201" y="1917700"/>
            <a:ext cx="8931276" cy="4146550"/>
          </a:xfrm>
        </p:spPr>
        <p:txBody>
          <a:bodyPr/>
          <a:lstStyle/>
          <a:p>
            <a:r>
              <a:rPr lang="en-US" altLang="en-US" b="1">
                <a:latin typeface="Arial" panose="020B0604020202020204" pitchFamily="34" charset="0"/>
                <a:cs typeface="Arial" panose="020B0604020202020204" pitchFamily="34" charset="0"/>
                <a:sym typeface="Arial" panose="020B0604020202020204" pitchFamily="34" charset="0"/>
              </a:rPr>
              <a:t>HBase is based on Google’s Bigtable model</a:t>
            </a:r>
          </a:p>
          <a:p>
            <a:pPr marL="579438" lvl="1">
              <a:spcBef>
                <a:spcPts val="600"/>
              </a:spcBef>
              <a:buClr>
                <a:srgbClr val="B0BCC1"/>
              </a:buClr>
            </a:pPr>
            <a:r>
              <a:rPr lang="en-US" altLang="en-US" sz="2200" b="1">
                <a:latin typeface="Arial" panose="020B0604020202020204" pitchFamily="34" charset="0"/>
                <a:cs typeface="Arial" panose="020B0604020202020204" pitchFamily="34" charset="0"/>
                <a:sym typeface="Arial" panose="020B0604020202020204" pitchFamily="34" charset="0"/>
              </a:rPr>
              <a:t>Key-Value pairs</a:t>
            </a:r>
          </a:p>
        </p:txBody>
      </p:sp>
      <p:sp>
        <p:nvSpPr>
          <p:cNvPr id="11267" name="Rectangle 3">
            <a:extLst>
              <a:ext uri="{FF2B5EF4-FFF2-40B4-BE49-F238E27FC236}">
                <a16:creationId xmlns:a16="http://schemas.microsoft.com/office/drawing/2014/main" id="{C9A46BDF-FE45-424A-8F34-6C372B9813CD}"/>
              </a:ext>
            </a:extLst>
          </p:cNvPr>
          <p:cNvSpPr>
            <a:spLocks/>
          </p:cNvSpPr>
          <p:nvPr/>
        </p:nvSpPr>
        <p:spPr bwMode="auto">
          <a:xfrm>
            <a:off x="6009766" y="6352789"/>
            <a:ext cx="170880"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nchor="ctr">
            <a:spAutoFit/>
          </a:bodyPr>
          <a:lstStyle>
            <a:lvl1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1pPr>
            <a:lvl2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2pPr>
            <a:lvl3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3pPr>
            <a:lvl4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4pPr>
            <a:lvl5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5pPr>
            <a:lvl6pPr marL="457200" indent="1828800" fontAlgn="base" hangingPunct="0">
              <a:spcBef>
                <a:spcPct val="0"/>
              </a:spcBef>
              <a:spcAft>
                <a:spcPct val="0"/>
              </a:spcAft>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6pPr>
            <a:lvl7pPr marL="914400" indent="1828800" fontAlgn="base" hangingPunct="0">
              <a:spcBef>
                <a:spcPct val="0"/>
              </a:spcBef>
              <a:spcAft>
                <a:spcPct val="0"/>
              </a:spcAft>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7pPr>
            <a:lvl8pPr marL="1371600" indent="1828800" fontAlgn="base" hangingPunct="0">
              <a:spcBef>
                <a:spcPct val="0"/>
              </a:spcBef>
              <a:spcAft>
                <a:spcPct val="0"/>
              </a:spcAft>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8pPr>
            <a:lvl9pPr marL="1828800" indent="1828800" fontAlgn="base" hangingPunct="0">
              <a:spcBef>
                <a:spcPct val="0"/>
              </a:spcBef>
              <a:spcAft>
                <a:spcPct val="0"/>
              </a:spcAft>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9pPr>
          </a:lstStyle>
          <a:p>
            <a:pPr algn="ctr"/>
            <a:fld id="{79E831D3-5F1B-5646-8D57-C44669F9EF5A}" type="slidenum">
              <a:rPr lang="en-US" altLang="en-US" sz="1200">
                <a:solidFill>
                  <a:srgbClr val="B0BCC1"/>
                </a:solidFill>
              </a:rPr>
              <a:pPr algn="ctr"/>
              <a:t>21</a:t>
            </a:fld>
            <a:endParaRPr lang="en-US" altLang="en-US" sz="1200">
              <a:solidFill>
                <a:srgbClr val="B0BCC1"/>
              </a:solidFill>
            </a:endParaRPr>
          </a:p>
        </p:txBody>
      </p:sp>
      <p:pic>
        <p:nvPicPr>
          <p:cNvPr id="11268" name="Picture 4">
            <a:extLst>
              <a:ext uri="{FF2B5EF4-FFF2-40B4-BE49-F238E27FC236}">
                <a16:creationId xmlns:a16="http://schemas.microsoft.com/office/drawing/2014/main" id="{CB851C1B-D7DE-0C4C-BF7E-EF07521C1C4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89225" y="3378200"/>
            <a:ext cx="6946900" cy="1924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74923759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a:extLst>
              <a:ext uri="{FF2B5EF4-FFF2-40B4-BE49-F238E27FC236}">
                <a16:creationId xmlns:a16="http://schemas.microsoft.com/office/drawing/2014/main" id="{1F0B3577-3BD6-AE4A-949C-B44336777D7D}"/>
              </a:ext>
            </a:extLst>
          </p:cNvPr>
          <p:cNvSpPr>
            <a:spLocks noGrp="1" noChangeArrowheads="1"/>
          </p:cNvSpPr>
          <p:nvPr>
            <p:ph type="title"/>
          </p:nvPr>
        </p:nvSpPr>
        <p:spPr/>
        <p:txBody>
          <a:bodyPr/>
          <a:lstStyle/>
          <a:p>
            <a:r>
              <a:rPr lang="en-US" altLang="en-US" dirty="0"/>
              <a:t>HBase Logical View (2 level key-value store)</a:t>
            </a:r>
          </a:p>
        </p:txBody>
      </p:sp>
      <p:sp>
        <p:nvSpPr>
          <p:cNvPr id="12290" name="Rectangle 2">
            <a:extLst>
              <a:ext uri="{FF2B5EF4-FFF2-40B4-BE49-F238E27FC236}">
                <a16:creationId xmlns:a16="http://schemas.microsoft.com/office/drawing/2014/main" id="{E6811ECE-4A31-CB48-B207-8A366D06AE0C}"/>
              </a:ext>
            </a:extLst>
          </p:cNvPr>
          <p:cNvSpPr>
            <a:spLocks/>
          </p:cNvSpPr>
          <p:nvPr/>
        </p:nvSpPr>
        <p:spPr bwMode="auto">
          <a:xfrm>
            <a:off x="6009766" y="6352789"/>
            <a:ext cx="170880"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nchor="ctr">
            <a:spAutoFit/>
          </a:bodyPr>
          <a:lstStyle>
            <a:lvl1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1pPr>
            <a:lvl2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2pPr>
            <a:lvl3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3pPr>
            <a:lvl4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4pPr>
            <a:lvl5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5pPr>
            <a:lvl6pPr marL="457200" indent="1828800" fontAlgn="base" hangingPunct="0">
              <a:spcBef>
                <a:spcPct val="0"/>
              </a:spcBef>
              <a:spcAft>
                <a:spcPct val="0"/>
              </a:spcAft>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6pPr>
            <a:lvl7pPr marL="914400" indent="1828800" fontAlgn="base" hangingPunct="0">
              <a:spcBef>
                <a:spcPct val="0"/>
              </a:spcBef>
              <a:spcAft>
                <a:spcPct val="0"/>
              </a:spcAft>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7pPr>
            <a:lvl8pPr marL="1371600" indent="1828800" fontAlgn="base" hangingPunct="0">
              <a:spcBef>
                <a:spcPct val="0"/>
              </a:spcBef>
              <a:spcAft>
                <a:spcPct val="0"/>
              </a:spcAft>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8pPr>
            <a:lvl9pPr marL="1828800" indent="1828800" fontAlgn="base" hangingPunct="0">
              <a:spcBef>
                <a:spcPct val="0"/>
              </a:spcBef>
              <a:spcAft>
                <a:spcPct val="0"/>
              </a:spcAft>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9pPr>
          </a:lstStyle>
          <a:p>
            <a:pPr algn="ctr"/>
            <a:fld id="{3EB41E12-E98E-374B-8166-762C4F438F6B}" type="slidenum">
              <a:rPr lang="en-US" altLang="en-US" sz="1200">
                <a:solidFill>
                  <a:srgbClr val="B0BCC1"/>
                </a:solidFill>
              </a:rPr>
              <a:pPr algn="ctr"/>
              <a:t>22</a:t>
            </a:fld>
            <a:endParaRPr lang="en-US" altLang="en-US" sz="1200">
              <a:solidFill>
                <a:srgbClr val="B0BCC1"/>
              </a:solidFill>
            </a:endParaRPr>
          </a:p>
        </p:txBody>
      </p:sp>
      <p:pic>
        <p:nvPicPr>
          <p:cNvPr id="1028" name="Picture 4" descr="HBase and Accumulo | Washington DC Hadoop User Group">
            <a:extLst>
              <a:ext uri="{FF2B5EF4-FFF2-40B4-BE49-F238E27FC236}">
                <a16:creationId xmlns:a16="http://schemas.microsoft.com/office/drawing/2014/main" id="{F06CB6B0-79F2-AF4E-ABE0-E15C5561E7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946" b="5324"/>
          <a:stretch/>
        </p:blipFill>
        <p:spPr bwMode="auto">
          <a:xfrm>
            <a:off x="1523206" y="1639286"/>
            <a:ext cx="9144000" cy="4713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087304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a:extLst>
              <a:ext uri="{FF2B5EF4-FFF2-40B4-BE49-F238E27FC236}">
                <a16:creationId xmlns:a16="http://schemas.microsoft.com/office/drawing/2014/main" id="{45D55F13-F674-244D-90F7-31C059DC8439}"/>
              </a:ext>
            </a:extLst>
          </p:cNvPr>
          <p:cNvSpPr>
            <a:spLocks noGrp="1" noChangeArrowheads="1"/>
          </p:cNvSpPr>
          <p:nvPr>
            <p:ph type="title"/>
          </p:nvPr>
        </p:nvSpPr>
        <p:spPr>
          <a:xfrm>
            <a:off x="2424114" y="2951163"/>
            <a:ext cx="7343775" cy="1339850"/>
          </a:xfrm>
        </p:spPr>
        <p:txBody>
          <a:bodyPr/>
          <a:lstStyle/>
          <a:p>
            <a:r>
              <a:rPr lang="en-US" altLang="en-US" b="1"/>
              <a:t>HBase Physical Model</a:t>
            </a:r>
          </a:p>
        </p:txBody>
      </p:sp>
      <p:sp>
        <p:nvSpPr>
          <p:cNvPr id="18434" name="Rectangle 2">
            <a:extLst>
              <a:ext uri="{FF2B5EF4-FFF2-40B4-BE49-F238E27FC236}">
                <a16:creationId xmlns:a16="http://schemas.microsoft.com/office/drawing/2014/main" id="{97CB622E-D691-E84C-8813-2EC51EECE413}"/>
              </a:ext>
            </a:extLst>
          </p:cNvPr>
          <p:cNvSpPr>
            <a:spLocks/>
          </p:cNvSpPr>
          <p:nvPr/>
        </p:nvSpPr>
        <p:spPr bwMode="auto">
          <a:xfrm>
            <a:off x="5970494" y="6352789"/>
            <a:ext cx="249427"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nchor="ctr">
            <a:spAutoFit/>
          </a:bodyPr>
          <a:lstStyle>
            <a:lvl1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1pPr>
            <a:lvl2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2pPr>
            <a:lvl3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3pPr>
            <a:lvl4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4pPr>
            <a:lvl5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5pPr>
            <a:lvl6pPr marL="457200" indent="1828800" fontAlgn="base" hangingPunct="0">
              <a:spcBef>
                <a:spcPct val="0"/>
              </a:spcBef>
              <a:spcAft>
                <a:spcPct val="0"/>
              </a:spcAft>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6pPr>
            <a:lvl7pPr marL="914400" indent="1828800" fontAlgn="base" hangingPunct="0">
              <a:spcBef>
                <a:spcPct val="0"/>
              </a:spcBef>
              <a:spcAft>
                <a:spcPct val="0"/>
              </a:spcAft>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7pPr>
            <a:lvl8pPr marL="1371600" indent="1828800" fontAlgn="base" hangingPunct="0">
              <a:spcBef>
                <a:spcPct val="0"/>
              </a:spcBef>
              <a:spcAft>
                <a:spcPct val="0"/>
              </a:spcAft>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8pPr>
            <a:lvl9pPr marL="1828800" indent="1828800" fontAlgn="base" hangingPunct="0">
              <a:spcBef>
                <a:spcPct val="0"/>
              </a:spcBef>
              <a:spcAft>
                <a:spcPct val="0"/>
              </a:spcAft>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9pPr>
          </a:lstStyle>
          <a:p>
            <a:pPr algn="ctr"/>
            <a:fld id="{8A899242-3029-4142-A61A-8D483868F10F}" type="slidenum">
              <a:rPr lang="en-US" altLang="en-US" sz="1200">
                <a:solidFill>
                  <a:srgbClr val="B0BCC1"/>
                </a:solidFill>
              </a:rPr>
              <a:pPr algn="ctr"/>
              <a:t>23</a:t>
            </a:fld>
            <a:endParaRPr lang="en-US" altLang="en-US" sz="1200">
              <a:solidFill>
                <a:srgbClr val="B0BCC1"/>
              </a:solidFill>
            </a:endParaRPr>
          </a:p>
        </p:txBody>
      </p:sp>
    </p:spTree>
    <p:extLst>
      <p:ext uri="{BB962C8B-B14F-4D97-AF65-F5344CB8AC3E}">
        <p14:creationId xmlns:p14="http://schemas.microsoft.com/office/powerpoint/2010/main" val="49303694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a:extLst>
              <a:ext uri="{FF2B5EF4-FFF2-40B4-BE49-F238E27FC236}">
                <a16:creationId xmlns:a16="http://schemas.microsoft.com/office/drawing/2014/main" id="{D2325673-87DF-AA45-8D6F-3C1E64E32A8A}"/>
              </a:ext>
            </a:extLst>
          </p:cNvPr>
          <p:cNvSpPr>
            <a:spLocks noGrp="1" noChangeArrowheads="1"/>
          </p:cNvSpPr>
          <p:nvPr>
            <p:ph type="title"/>
          </p:nvPr>
        </p:nvSpPr>
        <p:spPr/>
        <p:txBody>
          <a:bodyPr/>
          <a:lstStyle/>
          <a:p>
            <a:r>
              <a:rPr lang="en-US" altLang="en-US"/>
              <a:t>HBase Physical Model</a:t>
            </a:r>
          </a:p>
        </p:txBody>
      </p:sp>
      <p:sp>
        <p:nvSpPr>
          <p:cNvPr id="19458" name="Rectangle 2">
            <a:extLst>
              <a:ext uri="{FF2B5EF4-FFF2-40B4-BE49-F238E27FC236}">
                <a16:creationId xmlns:a16="http://schemas.microsoft.com/office/drawing/2014/main" id="{152C1D0B-D870-504C-A3C7-52A45409FEEA}"/>
              </a:ext>
            </a:extLst>
          </p:cNvPr>
          <p:cNvSpPr>
            <a:spLocks noGrp="1" noChangeArrowheads="1"/>
          </p:cNvSpPr>
          <p:nvPr>
            <p:ph type="body" sz="quarter" idx="1"/>
          </p:nvPr>
        </p:nvSpPr>
        <p:spPr>
          <a:xfrm>
            <a:off x="2132013" y="1865313"/>
            <a:ext cx="7637462" cy="1308100"/>
          </a:xfrm>
        </p:spPr>
        <p:txBody>
          <a:bodyPr>
            <a:normAutofit lnSpcReduction="10000"/>
          </a:bodyPr>
          <a:lstStyle/>
          <a:p>
            <a:pPr marL="338138" indent="-338138" defTabSz="904875">
              <a:lnSpc>
                <a:spcPct val="80000"/>
              </a:lnSpc>
              <a:spcBef>
                <a:spcPts val="1900"/>
              </a:spcBef>
            </a:pPr>
            <a:r>
              <a:rPr lang="en-US" altLang="en-US" sz="2000" dirty="0"/>
              <a:t>Each column family is stored in a separate file (called </a:t>
            </a:r>
            <a:r>
              <a:rPr lang="en-US" altLang="en-US" sz="2000" b="1" i="1" dirty="0" err="1">
                <a:solidFill>
                  <a:srgbClr val="800000"/>
                </a:solidFill>
              </a:rPr>
              <a:t>HTables</a:t>
            </a:r>
            <a:r>
              <a:rPr lang="en-US" altLang="en-US" sz="2000" dirty="0"/>
              <a:t>)</a:t>
            </a:r>
          </a:p>
          <a:p>
            <a:pPr marL="338138" indent="-338138" defTabSz="904875">
              <a:lnSpc>
                <a:spcPct val="80000"/>
              </a:lnSpc>
              <a:spcBef>
                <a:spcPts val="1900"/>
              </a:spcBef>
            </a:pPr>
            <a:r>
              <a:rPr lang="en-US" altLang="en-US" sz="2000" dirty="0"/>
              <a:t>Key &amp; Version numbers are replicated with each column family</a:t>
            </a:r>
          </a:p>
          <a:p>
            <a:pPr marL="338138" indent="-338138" defTabSz="904875">
              <a:lnSpc>
                <a:spcPct val="80000"/>
              </a:lnSpc>
              <a:spcBef>
                <a:spcPts val="1900"/>
              </a:spcBef>
            </a:pPr>
            <a:r>
              <a:rPr lang="en-US" altLang="en-US" sz="2000" dirty="0"/>
              <a:t>Empty cells are not stored</a:t>
            </a:r>
          </a:p>
        </p:txBody>
      </p:sp>
      <p:sp>
        <p:nvSpPr>
          <p:cNvPr id="19459" name="Rectangle 3">
            <a:extLst>
              <a:ext uri="{FF2B5EF4-FFF2-40B4-BE49-F238E27FC236}">
                <a16:creationId xmlns:a16="http://schemas.microsoft.com/office/drawing/2014/main" id="{71B5EDC2-6E42-2440-AD96-A6A48522C431}"/>
              </a:ext>
            </a:extLst>
          </p:cNvPr>
          <p:cNvSpPr>
            <a:spLocks/>
          </p:cNvSpPr>
          <p:nvPr/>
        </p:nvSpPr>
        <p:spPr bwMode="auto">
          <a:xfrm>
            <a:off x="5970494" y="6352789"/>
            <a:ext cx="249427"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nchor="ctr">
            <a:spAutoFit/>
          </a:bodyPr>
          <a:lstStyle>
            <a:lvl1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1pPr>
            <a:lvl2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2pPr>
            <a:lvl3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3pPr>
            <a:lvl4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4pPr>
            <a:lvl5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5pPr>
            <a:lvl6pPr marL="457200" indent="1828800" fontAlgn="base" hangingPunct="0">
              <a:spcBef>
                <a:spcPct val="0"/>
              </a:spcBef>
              <a:spcAft>
                <a:spcPct val="0"/>
              </a:spcAft>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6pPr>
            <a:lvl7pPr marL="914400" indent="1828800" fontAlgn="base" hangingPunct="0">
              <a:spcBef>
                <a:spcPct val="0"/>
              </a:spcBef>
              <a:spcAft>
                <a:spcPct val="0"/>
              </a:spcAft>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7pPr>
            <a:lvl8pPr marL="1371600" indent="1828800" fontAlgn="base" hangingPunct="0">
              <a:spcBef>
                <a:spcPct val="0"/>
              </a:spcBef>
              <a:spcAft>
                <a:spcPct val="0"/>
              </a:spcAft>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8pPr>
            <a:lvl9pPr marL="1828800" indent="1828800" fontAlgn="base" hangingPunct="0">
              <a:spcBef>
                <a:spcPct val="0"/>
              </a:spcBef>
              <a:spcAft>
                <a:spcPct val="0"/>
              </a:spcAft>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9pPr>
          </a:lstStyle>
          <a:p>
            <a:pPr algn="ctr"/>
            <a:fld id="{0174643C-2EDF-744E-9E66-23635A3B8128}" type="slidenum">
              <a:rPr lang="en-US" altLang="en-US" sz="1200">
                <a:solidFill>
                  <a:srgbClr val="B0BCC1"/>
                </a:solidFill>
              </a:rPr>
              <a:pPr algn="ctr"/>
              <a:t>24</a:t>
            </a:fld>
            <a:endParaRPr lang="en-US" altLang="en-US" sz="1200">
              <a:solidFill>
                <a:srgbClr val="B0BCC1"/>
              </a:solidFill>
            </a:endParaRPr>
          </a:p>
        </p:txBody>
      </p:sp>
      <p:pic>
        <p:nvPicPr>
          <p:cNvPr id="19460" name="Picture 4">
            <a:extLst>
              <a:ext uri="{FF2B5EF4-FFF2-40B4-BE49-F238E27FC236}">
                <a16:creationId xmlns:a16="http://schemas.microsoft.com/office/drawing/2014/main" id="{A30FD1D2-573B-AE49-A2BF-31205CA0BF5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40375" y="5043489"/>
            <a:ext cx="4776788" cy="1311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9461" name="Picture 5">
            <a:extLst>
              <a:ext uri="{FF2B5EF4-FFF2-40B4-BE49-F238E27FC236}">
                <a16:creationId xmlns:a16="http://schemas.microsoft.com/office/drawing/2014/main" id="{D1D6F14F-E87F-A742-9669-10CE99BBC3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91175" y="3005139"/>
            <a:ext cx="4725988" cy="1704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19462" name="Group 6">
            <a:extLst>
              <a:ext uri="{FF2B5EF4-FFF2-40B4-BE49-F238E27FC236}">
                <a16:creationId xmlns:a16="http://schemas.microsoft.com/office/drawing/2014/main" id="{C6E3A50D-FCCA-C048-B489-81EC318C0993}"/>
              </a:ext>
            </a:extLst>
          </p:cNvPr>
          <p:cNvGrpSpPr>
            <a:grpSpLocks/>
          </p:cNvGrpSpPr>
          <p:nvPr/>
        </p:nvGrpSpPr>
        <p:grpSpPr bwMode="auto">
          <a:xfrm>
            <a:off x="1976440" y="3309939"/>
            <a:ext cx="3136899" cy="2274886"/>
            <a:chOff x="0" y="0"/>
            <a:chExt cx="3136012" cy="2274853"/>
          </a:xfrm>
        </p:grpSpPr>
        <p:sp>
          <p:nvSpPr>
            <p:cNvPr id="19463" name="AutoShape 7">
              <a:extLst>
                <a:ext uri="{FF2B5EF4-FFF2-40B4-BE49-F238E27FC236}">
                  <a16:creationId xmlns:a16="http://schemas.microsoft.com/office/drawing/2014/main" id="{5843B3FF-AFCD-0C45-90CB-B754A361CA88}"/>
                </a:ext>
              </a:extLst>
            </p:cNvPr>
            <p:cNvSpPr>
              <a:spLocks/>
            </p:cNvSpPr>
            <p:nvPr/>
          </p:nvSpPr>
          <p:spPr bwMode="auto">
            <a:xfrm>
              <a:off x="0" y="0"/>
              <a:ext cx="3136012" cy="22748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8938"/>
                  </a:moveTo>
                  <a:cubicBezTo>
                    <a:pt x="0" y="7540"/>
                    <a:pt x="822" y="6406"/>
                    <a:pt x="1837" y="6406"/>
                  </a:cubicBezTo>
                  <a:lnTo>
                    <a:pt x="3600" y="6406"/>
                  </a:lnTo>
                  <a:lnTo>
                    <a:pt x="10495" y="0"/>
                  </a:lnTo>
                  <a:lnTo>
                    <a:pt x="9000" y="6406"/>
                  </a:lnTo>
                  <a:lnTo>
                    <a:pt x="19763" y="6406"/>
                  </a:lnTo>
                  <a:cubicBezTo>
                    <a:pt x="20778" y="6406"/>
                    <a:pt x="21600" y="7540"/>
                    <a:pt x="21600" y="8938"/>
                  </a:cubicBezTo>
                  <a:lnTo>
                    <a:pt x="21600" y="19068"/>
                  </a:lnTo>
                  <a:cubicBezTo>
                    <a:pt x="21600" y="20466"/>
                    <a:pt x="20778" y="21600"/>
                    <a:pt x="19763" y="21600"/>
                  </a:cubicBezTo>
                  <a:lnTo>
                    <a:pt x="1837" y="21600"/>
                  </a:lnTo>
                  <a:cubicBezTo>
                    <a:pt x="822" y="21600"/>
                    <a:pt x="0" y="20466"/>
                    <a:pt x="0" y="19068"/>
                  </a:cubicBezTo>
                  <a:lnTo>
                    <a:pt x="0" y="8938"/>
                  </a:lnTo>
                  <a:close/>
                </a:path>
              </a:pathLst>
            </a:custGeom>
            <a:blipFill dpi="0" rotWithShape="0">
              <a:blip r:embed="rId4"/>
              <a:srcRect/>
              <a:stretch>
                <a:fillRect/>
              </a:stretch>
            </a:blipFill>
            <a:ln w="12700" cap="flat" cmpd="sng">
              <a:solidFill>
                <a:srgbClr val="49585E"/>
              </a:solidFill>
              <a:prstDash val="solid"/>
              <a:round/>
              <a:headEnd type="none" w="med" len="med"/>
              <a:tailEnd type="none" w="med" len="med"/>
            </a:ln>
            <a:effectLst>
              <a:outerShdw blurRad="63500" algn="ctr" rotWithShape="0">
                <a:srgbClr val="000000">
                  <a:alpha val="39999"/>
                </a:srgbClr>
              </a:outerShdw>
            </a:effectLst>
          </p:spPr>
          <p:txBody>
            <a:bodyPr lIns="45720" rIns="45720" anchor="ctr"/>
            <a:lstStyle/>
            <a:p>
              <a:pPr algn="ctr"/>
              <a:endParaRPr lang="en-US" altLang="en-US" i="1">
                <a:solidFill>
                  <a:srgbClr val="FFFF00"/>
                </a:solidFill>
              </a:endParaRPr>
            </a:p>
          </p:txBody>
        </p:sp>
        <p:sp>
          <p:nvSpPr>
            <p:cNvPr id="19464" name="Rectangle 8">
              <a:extLst>
                <a:ext uri="{FF2B5EF4-FFF2-40B4-BE49-F238E27FC236}">
                  <a16:creationId xmlns:a16="http://schemas.microsoft.com/office/drawing/2014/main" id="{3E828A97-7FDC-8B40-996D-47BAE1B1FBCE}"/>
                </a:ext>
              </a:extLst>
            </p:cNvPr>
            <p:cNvSpPr>
              <a:spLocks/>
            </p:cNvSpPr>
            <p:nvPr/>
          </p:nvSpPr>
          <p:spPr bwMode="auto">
            <a:xfrm>
              <a:off x="78116" y="874587"/>
              <a:ext cx="2979780" cy="1200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spAutoFit/>
            </a:bodyPr>
            <a:lstStyle/>
            <a:p>
              <a:pPr algn="ctr"/>
              <a:r>
                <a:rPr lang="en-US" altLang="en-US">
                  <a:solidFill>
                    <a:srgbClr val="FFFFFF"/>
                  </a:solidFill>
                </a:rPr>
                <a:t>HBase maintains a multi-level index on values:</a:t>
              </a:r>
            </a:p>
            <a:p>
              <a:pPr algn="ctr"/>
              <a:r>
                <a:rPr lang="en-US" altLang="en-US" i="1">
                  <a:solidFill>
                    <a:srgbClr val="FFFF00"/>
                  </a:solidFill>
                </a:rPr>
                <a:t>&lt;key, column family, column name, timestamp&gt;</a:t>
              </a:r>
            </a:p>
          </p:txBody>
        </p:sp>
      </p:grpSp>
    </p:spTree>
    <p:extLst>
      <p:ext uri="{BB962C8B-B14F-4D97-AF65-F5344CB8AC3E}">
        <p14:creationId xmlns:p14="http://schemas.microsoft.com/office/powerpoint/2010/main" val="146614752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9462"/>
                                        </p:tgtEl>
                                        <p:attrNameLst>
                                          <p:attrName>style.visibility</p:attrName>
                                        </p:attrNameLst>
                                      </p:cBhvr>
                                      <p:to>
                                        <p:strVal val="visible"/>
                                      </p:to>
                                    </p:set>
                                    <p:animEffect transition="in" filter="dissolve">
                                      <p:cBhvr>
                                        <p:cTn id="7" dur="500"/>
                                        <p:tgtEl>
                                          <p:spTgt spid="194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a:extLst>
              <a:ext uri="{FF2B5EF4-FFF2-40B4-BE49-F238E27FC236}">
                <a16:creationId xmlns:a16="http://schemas.microsoft.com/office/drawing/2014/main" id="{BD8028EC-EBBA-0247-8C91-E891F9F5744A}"/>
              </a:ext>
            </a:extLst>
          </p:cNvPr>
          <p:cNvSpPr>
            <a:spLocks noGrp="1" noChangeArrowheads="1"/>
          </p:cNvSpPr>
          <p:nvPr>
            <p:ph type="title"/>
          </p:nvPr>
        </p:nvSpPr>
        <p:spPr>
          <a:xfrm>
            <a:off x="1917700" y="242888"/>
            <a:ext cx="2624138" cy="1339850"/>
          </a:xfrm>
        </p:spPr>
        <p:txBody>
          <a:bodyPr/>
          <a:lstStyle/>
          <a:p>
            <a:r>
              <a:rPr lang="en-US" altLang="en-US" b="1"/>
              <a:t>Example</a:t>
            </a:r>
          </a:p>
        </p:txBody>
      </p:sp>
      <p:sp>
        <p:nvSpPr>
          <p:cNvPr id="20482" name="Rectangle 2">
            <a:extLst>
              <a:ext uri="{FF2B5EF4-FFF2-40B4-BE49-F238E27FC236}">
                <a16:creationId xmlns:a16="http://schemas.microsoft.com/office/drawing/2014/main" id="{E5E5DB6E-2E2C-EB4F-8A26-425834FA8AEF}"/>
              </a:ext>
            </a:extLst>
          </p:cNvPr>
          <p:cNvSpPr>
            <a:spLocks/>
          </p:cNvSpPr>
          <p:nvPr/>
        </p:nvSpPr>
        <p:spPr bwMode="auto">
          <a:xfrm>
            <a:off x="5970494" y="6352789"/>
            <a:ext cx="249427"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nchor="ctr">
            <a:spAutoFit/>
          </a:bodyPr>
          <a:lstStyle>
            <a:lvl1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1pPr>
            <a:lvl2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2pPr>
            <a:lvl3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3pPr>
            <a:lvl4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4pPr>
            <a:lvl5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5pPr>
            <a:lvl6pPr marL="457200" indent="1828800" fontAlgn="base" hangingPunct="0">
              <a:spcBef>
                <a:spcPct val="0"/>
              </a:spcBef>
              <a:spcAft>
                <a:spcPct val="0"/>
              </a:spcAft>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6pPr>
            <a:lvl7pPr marL="914400" indent="1828800" fontAlgn="base" hangingPunct="0">
              <a:spcBef>
                <a:spcPct val="0"/>
              </a:spcBef>
              <a:spcAft>
                <a:spcPct val="0"/>
              </a:spcAft>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7pPr>
            <a:lvl8pPr marL="1371600" indent="1828800" fontAlgn="base" hangingPunct="0">
              <a:spcBef>
                <a:spcPct val="0"/>
              </a:spcBef>
              <a:spcAft>
                <a:spcPct val="0"/>
              </a:spcAft>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8pPr>
            <a:lvl9pPr marL="1828800" indent="1828800" fontAlgn="base" hangingPunct="0">
              <a:spcBef>
                <a:spcPct val="0"/>
              </a:spcBef>
              <a:spcAft>
                <a:spcPct val="0"/>
              </a:spcAft>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9pPr>
          </a:lstStyle>
          <a:p>
            <a:pPr algn="ctr"/>
            <a:fld id="{4C40FDAC-968E-5D40-B7AF-DB2DC4A72723}" type="slidenum">
              <a:rPr lang="en-US" altLang="en-US" sz="1200">
                <a:solidFill>
                  <a:srgbClr val="B0BCC1"/>
                </a:solidFill>
              </a:rPr>
              <a:pPr algn="ctr"/>
              <a:t>25</a:t>
            </a:fld>
            <a:endParaRPr lang="en-US" altLang="en-US" sz="1200">
              <a:solidFill>
                <a:srgbClr val="B0BCC1"/>
              </a:solidFill>
            </a:endParaRPr>
          </a:p>
        </p:txBody>
      </p:sp>
      <p:pic>
        <p:nvPicPr>
          <p:cNvPr id="20483" name="Picture 3">
            <a:extLst>
              <a:ext uri="{FF2B5EF4-FFF2-40B4-BE49-F238E27FC236}">
                <a16:creationId xmlns:a16="http://schemas.microsoft.com/office/drawing/2014/main" id="{333153E5-EAAF-104C-85DC-CC1E516CDBE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41839" y="361950"/>
            <a:ext cx="5157787" cy="1671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484" name="Picture 4">
            <a:extLst>
              <a:ext uri="{FF2B5EF4-FFF2-40B4-BE49-F238E27FC236}">
                <a16:creationId xmlns:a16="http://schemas.microsoft.com/office/drawing/2014/main" id="{43970ACC-05DB-5B41-B828-B61DEB1733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55776" y="2111376"/>
            <a:ext cx="7815263" cy="4367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178652735"/>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0484"/>
                                        </p:tgtEl>
                                        <p:attrNameLst>
                                          <p:attrName>style.visibility</p:attrName>
                                        </p:attrNameLst>
                                      </p:cBhvr>
                                      <p:to>
                                        <p:strVal val="visible"/>
                                      </p:to>
                                    </p:set>
                                    <p:animEffect transition="in" filter="dissolve">
                                      <p:cBhvr>
                                        <p:cTn id="7" dur="500"/>
                                        <p:tgtEl>
                                          <p:spTgt spid="204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a:extLst>
              <a:ext uri="{FF2B5EF4-FFF2-40B4-BE49-F238E27FC236}">
                <a16:creationId xmlns:a16="http://schemas.microsoft.com/office/drawing/2014/main" id="{E76EC6F4-2A07-1840-BF22-6D5D52C6AFC4}"/>
              </a:ext>
            </a:extLst>
          </p:cNvPr>
          <p:cNvSpPr>
            <a:spLocks noGrp="1" noChangeArrowheads="1"/>
          </p:cNvSpPr>
          <p:nvPr>
            <p:ph type="title"/>
          </p:nvPr>
        </p:nvSpPr>
        <p:spPr/>
        <p:txBody>
          <a:bodyPr/>
          <a:lstStyle/>
          <a:p>
            <a:r>
              <a:rPr lang="en-US" altLang="en-US"/>
              <a:t>Column Families</a:t>
            </a:r>
          </a:p>
        </p:txBody>
      </p:sp>
      <p:sp>
        <p:nvSpPr>
          <p:cNvPr id="21506" name="Rectangle 2">
            <a:extLst>
              <a:ext uri="{FF2B5EF4-FFF2-40B4-BE49-F238E27FC236}">
                <a16:creationId xmlns:a16="http://schemas.microsoft.com/office/drawing/2014/main" id="{7F811C0E-D596-BD49-91FC-67B12DA4F949}"/>
              </a:ext>
            </a:extLst>
          </p:cNvPr>
          <p:cNvSpPr>
            <a:spLocks/>
          </p:cNvSpPr>
          <p:nvPr/>
        </p:nvSpPr>
        <p:spPr bwMode="auto">
          <a:xfrm>
            <a:off x="5970494" y="6352789"/>
            <a:ext cx="249427"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nchor="ctr">
            <a:spAutoFit/>
          </a:bodyPr>
          <a:lstStyle>
            <a:lvl1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1pPr>
            <a:lvl2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2pPr>
            <a:lvl3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3pPr>
            <a:lvl4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4pPr>
            <a:lvl5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5pPr>
            <a:lvl6pPr marL="457200" indent="1828800" fontAlgn="base" hangingPunct="0">
              <a:spcBef>
                <a:spcPct val="0"/>
              </a:spcBef>
              <a:spcAft>
                <a:spcPct val="0"/>
              </a:spcAft>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6pPr>
            <a:lvl7pPr marL="914400" indent="1828800" fontAlgn="base" hangingPunct="0">
              <a:spcBef>
                <a:spcPct val="0"/>
              </a:spcBef>
              <a:spcAft>
                <a:spcPct val="0"/>
              </a:spcAft>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7pPr>
            <a:lvl8pPr marL="1371600" indent="1828800" fontAlgn="base" hangingPunct="0">
              <a:spcBef>
                <a:spcPct val="0"/>
              </a:spcBef>
              <a:spcAft>
                <a:spcPct val="0"/>
              </a:spcAft>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8pPr>
            <a:lvl9pPr marL="1828800" indent="1828800" fontAlgn="base" hangingPunct="0">
              <a:spcBef>
                <a:spcPct val="0"/>
              </a:spcBef>
              <a:spcAft>
                <a:spcPct val="0"/>
              </a:spcAft>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9pPr>
          </a:lstStyle>
          <a:p>
            <a:pPr algn="ctr"/>
            <a:fld id="{BF2108B3-DEFC-1741-B909-B9DFDEFCD64A}" type="slidenum">
              <a:rPr lang="en-US" altLang="en-US" sz="1200">
                <a:solidFill>
                  <a:srgbClr val="B0BCC1"/>
                </a:solidFill>
              </a:rPr>
              <a:pPr algn="ctr"/>
              <a:t>26</a:t>
            </a:fld>
            <a:endParaRPr lang="en-US" altLang="en-US" sz="1200">
              <a:solidFill>
                <a:srgbClr val="B0BCC1"/>
              </a:solidFill>
            </a:endParaRPr>
          </a:p>
        </p:txBody>
      </p:sp>
      <p:pic>
        <p:nvPicPr>
          <p:cNvPr id="21507" name="Picture 3">
            <a:extLst>
              <a:ext uri="{FF2B5EF4-FFF2-40B4-BE49-F238E27FC236}">
                <a16:creationId xmlns:a16="http://schemas.microsoft.com/office/drawing/2014/main" id="{D570F11C-1E59-EA40-AE70-ED230297802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73250"/>
            <a:ext cx="8175625" cy="429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18128057"/>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a:extLst>
              <a:ext uri="{FF2B5EF4-FFF2-40B4-BE49-F238E27FC236}">
                <a16:creationId xmlns:a16="http://schemas.microsoft.com/office/drawing/2014/main" id="{300D80DF-76C0-FE40-B0C4-F9C7F594E183}"/>
              </a:ext>
            </a:extLst>
          </p:cNvPr>
          <p:cNvSpPr>
            <a:spLocks noGrp="1" noChangeArrowheads="1"/>
          </p:cNvSpPr>
          <p:nvPr>
            <p:ph type="title"/>
          </p:nvPr>
        </p:nvSpPr>
        <p:spPr/>
        <p:txBody>
          <a:bodyPr/>
          <a:lstStyle/>
          <a:p>
            <a:r>
              <a:rPr lang="en-US" altLang="en-US"/>
              <a:t>HBase Regions</a:t>
            </a:r>
          </a:p>
        </p:txBody>
      </p:sp>
      <p:sp>
        <p:nvSpPr>
          <p:cNvPr id="22530" name="Rectangle 2">
            <a:extLst>
              <a:ext uri="{FF2B5EF4-FFF2-40B4-BE49-F238E27FC236}">
                <a16:creationId xmlns:a16="http://schemas.microsoft.com/office/drawing/2014/main" id="{C06E4A28-61D9-5D4E-9A30-462AFAC6400F}"/>
              </a:ext>
            </a:extLst>
          </p:cNvPr>
          <p:cNvSpPr>
            <a:spLocks noGrp="1" noChangeArrowheads="1"/>
          </p:cNvSpPr>
          <p:nvPr>
            <p:ph type="body" sz="quarter" idx="1"/>
          </p:nvPr>
        </p:nvSpPr>
        <p:spPr>
          <a:xfrm>
            <a:off x="838200" y="1865313"/>
            <a:ext cx="10295238" cy="1308100"/>
          </a:xfrm>
        </p:spPr>
        <p:txBody>
          <a:bodyPr/>
          <a:lstStyle/>
          <a:p>
            <a:r>
              <a:rPr lang="en-US" altLang="en-US" dirty="0"/>
              <a:t>Each </a:t>
            </a:r>
            <a:r>
              <a:rPr lang="en-US" altLang="en-US" dirty="0" err="1"/>
              <a:t>HTable</a:t>
            </a:r>
            <a:r>
              <a:rPr lang="en-US" altLang="en-US" dirty="0"/>
              <a:t> (column family) is partitioned horizontally into </a:t>
            </a:r>
            <a:r>
              <a:rPr lang="en-US" altLang="en-US" b="1" i="1" dirty="0">
                <a:solidFill>
                  <a:srgbClr val="0000FF"/>
                </a:solidFill>
              </a:rPr>
              <a:t>regions</a:t>
            </a:r>
          </a:p>
          <a:p>
            <a:pPr marL="579438" lvl="1">
              <a:spcBef>
                <a:spcPts val="600"/>
              </a:spcBef>
              <a:buClr>
                <a:srgbClr val="B0BCC1"/>
              </a:buClr>
            </a:pPr>
            <a:r>
              <a:rPr lang="en-US" altLang="en-US" sz="2200" dirty="0">
                <a:solidFill>
                  <a:srgbClr val="000000"/>
                </a:solidFill>
              </a:rPr>
              <a:t>Regions are counterpart to HDFS blocks</a:t>
            </a:r>
          </a:p>
        </p:txBody>
      </p:sp>
      <p:sp>
        <p:nvSpPr>
          <p:cNvPr id="22531" name="Rectangle 3">
            <a:extLst>
              <a:ext uri="{FF2B5EF4-FFF2-40B4-BE49-F238E27FC236}">
                <a16:creationId xmlns:a16="http://schemas.microsoft.com/office/drawing/2014/main" id="{FD809B57-D189-034C-87C6-F6337999E23D}"/>
              </a:ext>
            </a:extLst>
          </p:cNvPr>
          <p:cNvSpPr>
            <a:spLocks/>
          </p:cNvSpPr>
          <p:nvPr/>
        </p:nvSpPr>
        <p:spPr bwMode="auto">
          <a:xfrm>
            <a:off x="5970494" y="6352789"/>
            <a:ext cx="249427"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nchor="ctr">
            <a:spAutoFit/>
          </a:bodyPr>
          <a:lstStyle>
            <a:lvl1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1pPr>
            <a:lvl2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2pPr>
            <a:lvl3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3pPr>
            <a:lvl4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4pPr>
            <a:lvl5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5pPr>
            <a:lvl6pPr marL="457200" indent="1828800" fontAlgn="base" hangingPunct="0">
              <a:spcBef>
                <a:spcPct val="0"/>
              </a:spcBef>
              <a:spcAft>
                <a:spcPct val="0"/>
              </a:spcAft>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6pPr>
            <a:lvl7pPr marL="914400" indent="1828800" fontAlgn="base" hangingPunct="0">
              <a:spcBef>
                <a:spcPct val="0"/>
              </a:spcBef>
              <a:spcAft>
                <a:spcPct val="0"/>
              </a:spcAft>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7pPr>
            <a:lvl8pPr marL="1371600" indent="1828800" fontAlgn="base" hangingPunct="0">
              <a:spcBef>
                <a:spcPct val="0"/>
              </a:spcBef>
              <a:spcAft>
                <a:spcPct val="0"/>
              </a:spcAft>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8pPr>
            <a:lvl9pPr marL="1828800" indent="1828800" fontAlgn="base" hangingPunct="0">
              <a:spcBef>
                <a:spcPct val="0"/>
              </a:spcBef>
              <a:spcAft>
                <a:spcPct val="0"/>
              </a:spcAft>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9pPr>
          </a:lstStyle>
          <a:p>
            <a:pPr algn="ctr"/>
            <a:fld id="{443F15DD-F067-B240-A25A-E0636975757E}" type="slidenum">
              <a:rPr lang="en-US" altLang="en-US" sz="1200">
                <a:solidFill>
                  <a:srgbClr val="B0BCC1"/>
                </a:solidFill>
              </a:rPr>
              <a:pPr algn="ctr"/>
              <a:t>27</a:t>
            </a:fld>
            <a:endParaRPr lang="en-US" altLang="en-US" sz="1200">
              <a:solidFill>
                <a:srgbClr val="B0BCC1"/>
              </a:solidFill>
            </a:endParaRPr>
          </a:p>
        </p:txBody>
      </p:sp>
      <p:pic>
        <p:nvPicPr>
          <p:cNvPr id="22532" name="Picture 4">
            <a:extLst>
              <a:ext uri="{FF2B5EF4-FFF2-40B4-BE49-F238E27FC236}">
                <a16:creationId xmlns:a16="http://schemas.microsoft.com/office/drawing/2014/main" id="{FB3054F1-2E73-FA4B-B965-8B59F585768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11364" y="3417889"/>
            <a:ext cx="4725987" cy="1703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2533" name="AutoShape 5">
            <a:extLst>
              <a:ext uri="{FF2B5EF4-FFF2-40B4-BE49-F238E27FC236}">
                <a16:creationId xmlns:a16="http://schemas.microsoft.com/office/drawing/2014/main" id="{95E76353-418C-664C-AA90-630F0159F81C}"/>
              </a:ext>
            </a:extLst>
          </p:cNvPr>
          <p:cNvSpPr>
            <a:spLocks/>
          </p:cNvSpPr>
          <p:nvPr/>
        </p:nvSpPr>
        <p:spPr bwMode="auto">
          <a:xfrm>
            <a:off x="6737350" y="4171951"/>
            <a:ext cx="293688" cy="5175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cubicBezTo>
                  <a:pt x="5965" y="0"/>
                  <a:pt x="10800" y="456"/>
                  <a:pt x="10800" y="1019"/>
                </a:cubicBezTo>
                <a:lnTo>
                  <a:pt x="10800" y="9781"/>
                </a:lnTo>
                <a:cubicBezTo>
                  <a:pt x="10800" y="10344"/>
                  <a:pt x="15635" y="10800"/>
                  <a:pt x="21600" y="10800"/>
                </a:cubicBezTo>
                <a:cubicBezTo>
                  <a:pt x="15635" y="10800"/>
                  <a:pt x="10800" y="11256"/>
                  <a:pt x="10800" y="11819"/>
                </a:cubicBezTo>
                <a:lnTo>
                  <a:pt x="10800" y="20581"/>
                </a:lnTo>
                <a:cubicBezTo>
                  <a:pt x="10800" y="21144"/>
                  <a:pt x="5965" y="21600"/>
                  <a:pt x="0" y="21600"/>
                </a:cubicBezTo>
              </a:path>
            </a:pathLst>
          </a:custGeom>
          <a:noFill/>
          <a:ln w="31750" cap="flat" cmpd="sng">
            <a:solidFill>
              <a:srgbClr val="47565C"/>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p>
            <a:pPr algn="ctr"/>
            <a:endParaRPr lang="en-US" altLang="en-US"/>
          </a:p>
        </p:txBody>
      </p:sp>
      <p:sp>
        <p:nvSpPr>
          <p:cNvPr id="22534" name="AutoShape 6">
            <a:extLst>
              <a:ext uri="{FF2B5EF4-FFF2-40B4-BE49-F238E27FC236}">
                <a16:creationId xmlns:a16="http://schemas.microsoft.com/office/drawing/2014/main" id="{9C439E28-01DC-234B-84F0-0054A37A9BA7}"/>
              </a:ext>
            </a:extLst>
          </p:cNvPr>
          <p:cNvSpPr>
            <a:spLocks/>
          </p:cNvSpPr>
          <p:nvPr/>
        </p:nvSpPr>
        <p:spPr bwMode="auto">
          <a:xfrm>
            <a:off x="6737350" y="4764088"/>
            <a:ext cx="293688" cy="519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cubicBezTo>
                  <a:pt x="5965" y="0"/>
                  <a:pt x="10800" y="456"/>
                  <a:pt x="10800" y="1019"/>
                </a:cubicBezTo>
                <a:lnTo>
                  <a:pt x="10800" y="9781"/>
                </a:lnTo>
                <a:cubicBezTo>
                  <a:pt x="10800" y="10344"/>
                  <a:pt x="15635" y="10800"/>
                  <a:pt x="21600" y="10800"/>
                </a:cubicBezTo>
                <a:cubicBezTo>
                  <a:pt x="15635" y="10800"/>
                  <a:pt x="10800" y="11256"/>
                  <a:pt x="10800" y="11819"/>
                </a:cubicBezTo>
                <a:lnTo>
                  <a:pt x="10800" y="20581"/>
                </a:lnTo>
                <a:cubicBezTo>
                  <a:pt x="10800" y="21144"/>
                  <a:pt x="5965" y="21600"/>
                  <a:pt x="0" y="21600"/>
                </a:cubicBezTo>
              </a:path>
            </a:pathLst>
          </a:custGeom>
          <a:noFill/>
          <a:ln w="31750" cap="flat" cmpd="sng">
            <a:solidFill>
              <a:srgbClr val="47565C"/>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p>
            <a:pPr algn="ctr"/>
            <a:endParaRPr lang="en-US" altLang="en-US"/>
          </a:p>
        </p:txBody>
      </p:sp>
      <p:sp>
        <p:nvSpPr>
          <p:cNvPr id="22535" name="AutoShape 7">
            <a:extLst>
              <a:ext uri="{FF2B5EF4-FFF2-40B4-BE49-F238E27FC236}">
                <a16:creationId xmlns:a16="http://schemas.microsoft.com/office/drawing/2014/main" id="{CCFA01F0-F383-A548-A028-217179B27CCC}"/>
              </a:ext>
            </a:extLst>
          </p:cNvPr>
          <p:cNvSpPr>
            <a:spLocks/>
          </p:cNvSpPr>
          <p:nvPr/>
        </p:nvSpPr>
        <p:spPr bwMode="auto">
          <a:xfrm>
            <a:off x="6743700" y="5564188"/>
            <a:ext cx="292100" cy="519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cubicBezTo>
                  <a:pt x="5965" y="0"/>
                  <a:pt x="10800" y="456"/>
                  <a:pt x="10800" y="1019"/>
                </a:cubicBezTo>
                <a:lnTo>
                  <a:pt x="10800" y="9781"/>
                </a:lnTo>
                <a:cubicBezTo>
                  <a:pt x="10800" y="10344"/>
                  <a:pt x="15635" y="10800"/>
                  <a:pt x="21600" y="10800"/>
                </a:cubicBezTo>
                <a:cubicBezTo>
                  <a:pt x="15635" y="10800"/>
                  <a:pt x="10800" y="11256"/>
                  <a:pt x="10800" y="11819"/>
                </a:cubicBezTo>
                <a:lnTo>
                  <a:pt x="10800" y="20581"/>
                </a:lnTo>
                <a:cubicBezTo>
                  <a:pt x="10800" y="21144"/>
                  <a:pt x="5965" y="21600"/>
                  <a:pt x="0" y="21600"/>
                </a:cubicBezTo>
              </a:path>
            </a:pathLst>
          </a:custGeom>
          <a:noFill/>
          <a:ln w="31750" cap="flat" cmpd="sng">
            <a:solidFill>
              <a:srgbClr val="47565C"/>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p>
            <a:pPr algn="ctr"/>
            <a:endParaRPr lang="en-US" altLang="en-US"/>
          </a:p>
        </p:txBody>
      </p:sp>
      <p:sp>
        <p:nvSpPr>
          <p:cNvPr id="22536" name="Rectangle 8">
            <a:extLst>
              <a:ext uri="{FF2B5EF4-FFF2-40B4-BE49-F238E27FC236}">
                <a16:creationId xmlns:a16="http://schemas.microsoft.com/office/drawing/2014/main" id="{181337E8-D870-4543-95C8-1AD8BEB1DE9E}"/>
              </a:ext>
            </a:extLst>
          </p:cNvPr>
          <p:cNvSpPr>
            <a:spLocks/>
          </p:cNvSpPr>
          <p:nvPr/>
        </p:nvSpPr>
        <p:spPr bwMode="auto">
          <a:xfrm>
            <a:off x="7251700" y="4800600"/>
            <a:ext cx="2338388" cy="382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p>
            <a:r>
              <a:rPr lang="en-US" altLang="en-US" b="1" i="1"/>
              <a:t>Each will be one region</a:t>
            </a:r>
          </a:p>
        </p:txBody>
      </p:sp>
      <p:sp>
        <p:nvSpPr>
          <p:cNvPr id="22537" name="Line 9">
            <a:extLst>
              <a:ext uri="{FF2B5EF4-FFF2-40B4-BE49-F238E27FC236}">
                <a16:creationId xmlns:a16="http://schemas.microsoft.com/office/drawing/2014/main" id="{EF697B0C-9C29-4D41-A77A-F293EBDCBB2F}"/>
              </a:ext>
            </a:extLst>
          </p:cNvPr>
          <p:cNvSpPr>
            <a:spLocks noChangeShapeType="1"/>
          </p:cNvSpPr>
          <p:nvPr/>
        </p:nvSpPr>
        <p:spPr bwMode="auto">
          <a:xfrm flipH="1">
            <a:off x="4335463" y="5168901"/>
            <a:ext cx="12700" cy="777875"/>
          </a:xfrm>
          <a:prstGeom prst="line">
            <a:avLst/>
          </a:prstGeom>
          <a:noFill/>
          <a:ln w="38100" cap="flat" cmpd="sng">
            <a:solidFill>
              <a:srgbClr val="47565C"/>
            </a:solidFill>
            <a:prstDash val="sys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lstStyle/>
          <a:p>
            <a:endParaRPr lang="en-US" altLang="en-US"/>
          </a:p>
        </p:txBody>
      </p:sp>
    </p:spTree>
    <p:extLst>
      <p:ext uri="{BB962C8B-B14F-4D97-AF65-F5344CB8AC3E}">
        <p14:creationId xmlns:p14="http://schemas.microsoft.com/office/powerpoint/2010/main" val="73699845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a:extLst>
              <a:ext uri="{FF2B5EF4-FFF2-40B4-BE49-F238E27FC236}">
                <a16:creationId xmlns:a16="http://schemas.microsoft.com/office/drawing/2014/main" id="{D6660F81-6265-2C44-AB9E-134E8C3239D4}"/>
              </a:ext>
            </a:extLst>
          </p:cNvPr>
          <p:cNvSpPr>
            <a:spLocks noGrp="1" noChangeArrowheads="1"/>
          </p:cNvSpPr>
          <p:nvPr>
            <p:ph type="title"/>
          </p:nvPr>
        </p:nvSpPr>
        <p:spPr/>
        <p:txBody>
          <a:bodyPr/>
          <a:lstStyle/>
          <a:p>
            <a:r>
              <a:rPr lang="en-US" altLang="en-US"/>
              <a:t>Big Picture</a:t>
            </a:r>
          </a:p>
        </p:txBody>
      </p:sp>
      <p:sp>
        <p:nvSpPr>
          <p:cNvPr id="26626" name="Rectangle 2">
            <a:extLst>
              <a:ext uri="{FF2B5EF4-FFF2-40B4-BE49-F238E27FC236}">
                <a16:creationId xmlns:a16="http://schemas.microsoft.com/office/drawing/2014/main" id="{4A7E9C3E-1057-D747-B9F6-44B80A93D2D5}"/>
              </a:ext>
            </a:extLst>
          </p:cNvPr>
          <p:cNvSpPr>
            <a:spLocks/>
          </p:cNvSpPr>
          <p:nvPr/>
        </p:nvSpPr>
        <p:spPr bwMode="auto">
          <a:xfrm>
            <a:off x="5970494" y="6352789"/>
            <a:ext cx="249427"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nchor="ctr">
            <a:spAutoFit/>
          </a:bodyPr>
          <a:lstStyle>
            <a:lvl1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1pPr>
            <a:lvl2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2pPr>
            <a:lvl3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3pPr>
            <a:lvl4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4pPr>
            <a:lvl5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5pPr>
            <a:lvl6pPr marL="457200" indent="1828800" fontAlgn="base" hangingPunct="0">
              <a:spcBef>
                <a:spcPct val="0"/>
              </a:spcBef>
              <a:spcAft>
                <a:spcPct val="0"/>
              </a:spcAft>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6pPr>
            <a:lvl7pPr marL="914400" indent="1828800" fontAlgn="base" hangingPunct="0">
              <a:spcBef>
                <a:spcPct val="0"/>
              </a:spcBef>
              <a:spcAft>
                <a:spcPct val="0"/>
              </a:spcAft>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7pPr>
            <a:lvl8pPr marL="1371600" indent="1828800" fontAlgn="base" hangingPunct="0">
              <a:spcBef>
                <a:spcPct val="0"/>
              </a:spcBef>
              <a:spcAft>
                <a:spcPct val="0"/>
              </a:spcAft>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8pPr>
            <a:lvl9pPr marL="1828800" indent="1828800" fontAlgn="base" hangingPunct="0">
              <a:spcBef>
                <a:spcPct val="0"/>
              </a:spcBef>
              <a:spcAft>
                <a:spcPct val="0"/>
              </a:spcAft>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9pPr>
          </a:lstStyle>
          <a:p>
            <a:pPr algn="ctr"/>
            <a:fld id="{BB5A54EC-D5C1-5C40-A796-5897CB0BA5B5}" type="slidenum">
              <a:rPr lang="en-US" altLang="en-US" sz="1200">
                <a:solidFill>
                  <a:srgbClr val="B0BCC1"/>
                </a:solidFill>
              </a:rPr>
              <a:pPr algn="ctr"/>
              <a:t>28</a:t>
            </a:fld>
            <a:endParaRPr lang="en-US" altLang="en-US" sz="1200">
              <a:solidFill>
                <a:srgbClr val="B0BCC1"/>
              </a:solidFill>
            </a:endParaRPr>
          </a:p>
        </p:txBody>
      </p:sp>
      <p:pic>
        <p:nvPicPr>
          <p:cNvPr id="26627" name="Picture 3">
            <a:extLst>
              <a:ext uri="{FF2B5EF4-FFF2-40B4-BE49-F238E27FC236}">
                <a16:creationId xmlns:a16="http://schemas.microsoft.com/office/drawing/2014/main" id="{06DBD42A-1C5D-2042-8F85-11ECE42E8E2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2491" y="1729989"/>
            <a:ext cx="9142413" cy="462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extBox 1">
            <a:extLst>
              <a:ext uri="{FF2B5EF4-FFF2-40B4-BE49-F238E27FC236}">
                <a16:creationId xmlns:a16="http://schemas.microsoft.com/office/drawing/2014/main" id="{DEC63D9E-F8FC-954D-AA82-95A6E8BEFF95}"/>
              </a:ext>
            </a:extLst>
          </p:cNvPr>
          <p:cNvSpPr txBox="1"/>
          <p:nvPr/>
        </p:nvSpPr>
        <p:spPr>
          <a:xfrm>
            <a:off x="5636513" y="1013579"/>
            <a:ext cx="4509860" cy="1354217"/>
          </a:xfrm>
          <a:prstGeom prst="rect">
            <a:avLst/>
          </a:prstGeom>
          <a:noFill/>
        </p:spPr>
        <p:txBody>
          <a:bodyPr wrap="square" rtlCol="0">
            <a:spAutoFit/>
          </a:bodyPr>
          <a:lstStyle/>
          <a:p>
            <a:pPr marL="122238">
              <a:spcBef>
                <a:spcPts val="600"/>
              </a:spcBef>
              <a:buClr>
                <a:srgbClr val="B0BCC1"/>
              </a:buClr>
            </a:pPr>
            <a:r>
              <a:rPr lang="en-US" altLang="en-US" dirty="0"/>
              <a:t>Responsible for coordinating the workers</a:t>
            </a:r>
          </a:p>
          <a:p>
            <a:pPr marL="122238">
              <a:spcBef>
                <a:spcPts val="600"/>
              </a:spcBef>
              <a:buClr>
                <a:srgbClr val="B0BCC1"/>
              </a:buClr>
            </a:pPr>
            <a:r>
              <a:rPr lang="en-US" altLang="en-US" dirty="0"/>
              <a:t>Assigns regions, detects failures</a:t>
            </a:r>
          </a:p>
          <a:p>
            <a:pPr marL="122238">
              <a:spcBef>
                <a:spcPts val="600"/>
              </a:spcBef>
              <a:buClr>
                <a:srgbClr val="B0BCC1"/>
              </a:buClr>
            </a:pPr>
            <a:r>
              <a:rPr lang="en-US" altLang="en-US" dirty="0"/>
              <a:t>Admin functions</a:t>
            </a:r>
          </a:p>
          <a:p>
            <a:endParaRPr lang="en-US" dirty="0"/>
          </a:p>
        </p:txBody>
      </p:sp>
      <p:sp>
        <p:nvSpPr>
          <p:cNvPr id="3" name="TextBox 2">
            <a:extLst>
              <a:ext uri="{FF2B5EF4-FFF2-40B4-BE49-F238E27FC236}">
                <a16:creationId xmlns:a16="http://schemas.microsoft.com/office/drawing/2014/main" id="{160BE742-C749-F54C-AC10-578966DF67DF}"/>
              </a:ext>
            </a:extLst>
          </p:cNvPr>
          <p:cNvSpPr txBox="1"/>
          <p:nvPr/>
        </p:nvSpPr>
        <p:spPr>
          <a:xfrm>
            <a:off x="9583387" y="2629051"/>
            <a:ext cx="2608613" cy="1277273"/>
          </a:xfrm>
          <a:prstGeom prst="rect">
            <a:avLst/>
          </a:prstGeom>
          <a:noFill/>
        </p:spPr>
        <p:txBody>
          <a:bodyPr wrap="square" rtlCol="0">
            <a:spAutoFit/>
          </a:bodyPr>
          <a:lstStyle/>
          <a:p>
            <a:pPr marL="122238">
              <a:spcBef>
                <a:spcPts val="600"/>
              </a:spcBef>
              <a:buClr>
                <a:srgbClr val="B0BCC1"/>
              </a:buClr>
            </a:pPr>
            <a:r>
              <a:rPr lang="en-US" altLang="en-US" dirty="0"/>
              <a:t>Manages data regions</a:t>
            </a:r>
          </a:p>
          <a:p>
            <a:pPr marL="122238">
              <a:spcBef>
                <a:spcPts val="600"/>
              </a:spcBef>
              <a:buClr>
                <a:srgbClr val="B0BCC1"/>
              </a:buClr>
            </a:pPr>
            <a:r>
              <a:rPr lang="en-US" altLang="en-US" dirty="0"/>
              <a:t>Serves data for reads and writes (</a:t>
            </a:r>
            <a:r>
              <a:rPr lang="en-US" altLang="en-US" b="1" i="1" dirty="0">
                <a:solidFill>
                  <a:srgbClr val="0000FF"/>
                </a:solidFill>
              </a:rPr>
              <a:t>using a log</a:t>
            </a:r>
            <a:r>
              <a:rPr lang="en-US" altLang="en-US" dirty="0"/>
              <a:t>)</a:t>
            </a:r>
          </a:p>
          <a:p>
            <a:endParaRPr lang="en-US" dirty="0"/>
          </a:p>
        </p:txBody>
      </p:sp>
    </p:spTree>
    <p:extLst>
      <p:ext uri="{BB962C8B-B14F-4D97-AF65-F5344CB8AC3E}">
        <p14:creationId xmlns:p14="http://schemas.microsoft.com/office/powerpoint/2010/main" val="8080675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a:extLst>
              <a:ext uri="{FF2B5EF4-FFF2-40B4-BE49-F238E27FC236}">
                <a16:creationId xmlns:a16="http://schemas.microsoft.com/office/drawing/2014/main" id="{5DE4510D-70D7-A04B-AECF-91FA860D9DF9}"/>
              </a:ext>
            </a:extLst>
          </p:cNvPr>
          <p:cNvSpPr>
            <a:spLocks noGrp="1" noChangeArrowheads="1"/>
          </p:cNvSpPr>
          <p:nvPr>
            <p:ph type="title"/>
          </p:nvPr>
        </p:nvSpPr>
        <p:spPr/>
        <p:txBody>
          <a:bodyPr/>
          <a:lstStyle/>
          <a:p>
            <a:r>
              <a:rPr lang="en-US" altLang="en-US" dirty="0" err="1"/>
              <a:t>ZooKeeper</a:t>
            </a:r>
            <a:endParaRPr lang="en-US" altLang="en-US" dirty="0"/>
          </a:p>
        </p:txBody>
      </p:sp>
      <p:sp>
        <p:nvSpPr>
          <p:cNvPr id="27650" name="Rectangle 2">
            <a:extLst>
              <a:ext uri="{FF2B5EF4-FFF2-40B4-BE49-F238E27FC236}">
                <a16:creationId xmlns:a16="http://schemas.microsoft.com/office/drawing/2014/main" id="{30B96600-E7B1-9A4E-AAD1-9BF144102D0C}"/>
              </a:ext>
            </a:extLst>
          </p:cNvPr>
          <p:cNvSpPr>
            <a:spLocks noGrp="1" noChangeArrowheads="1"/>
          </p:cNvSpPr>
          <p:nvPr>
            <p:ph type="body" sz="half" idx="1"/>
          </p:nvPr>
        </p:nvSpPr>
        <p:spPr>
          <a:xfrm>
            <a:off x="700644" y="1930400"/>
            <a:ext cx="5188983" cy="4133850"/>
          </a:xfrm>
        </p:spPr>
        <p:txBody>
          <a:bodyPr/>
          <a:lstStyle/>
          <a:p>
            <a:r>
              <a:rPr lang="en-US" altLang="en-US" sz="2000" dirty="0">
                <a:latin typeface="Arial" panose="020B0604020202020204" pitchFamily="34" charset="0"/>
                <a:cs typeface="Arial" panose="020B0604020202020204" pitchFamily="34" charset="0"/>
                <a:sym typeface="Arial" panose="020B0604020202020204" pitchFamily="34" charset="0"/>
              </a:rPr>
              <a:t>HBase depends on </a:t>
            </a:r>
            <a:r>
              <a:rPr lang="en-US" altLang="en-US" sz="2000" dirty="0" err="1">
                <a:latin typeface="Arial" panose="020B0604020202020204" pitchFamily="34" charset="0"/>
                <a:cs typeface="Arial" panose="020B0604020202020204" pitchFamily="34" charset="0"/>
                <a:sym typeface="Arial" panose="020B0604020202020204" pitchFamily="34" charset="0"/>
              </a:rPr>
              <a:t>ZooKeeper</a:t>
            </a:r>
            <a:r>
              <a:rPr lang="en-US" altLang="en-US" sz="2000" dirty="0">
                <a:latin typeface="Arial" panose="020B0604020202020204" pitchFamily="34" charset="0"/>
                <a:cs typeface="Arial" panose="020B0604020202020204" pitchFamily="34" charset="0"/>
                <a:sym typeface="Arial" panose="020B0604020202020204" pitchFamily="34" charset="0"/>
              </a:rPr>
              <a:t> </a:t>
            </a:r>
          </a:p>
          <a:p>
            <a:pPr lvl="1"/>
            <a:r>
              <a:rPr lang="en-US" altLang="en-US" sz="1600" dirty="0">
                <a:latin typeface="Arial" panose="020B0604020202020204" pitchFamily="34" charset="0"/>
                <a:cs typeface="Arial" panose="020B0604020202020204" pitchFamily="34" charset="0"/>
                <a:sym typeface="Arial" panose="020B0604020202020204" pitchFamily="34" charset="0"/>
              </a:rPr>
              <a:t>Distributed coordination service</a:t>
            </a:r>
          </a:p>
          <a:p>
            <a:r>
              <a:rPr lang="en-US" altLang="en-US" sz="2000" dirty="0">
                <a:latin typeface="Arial" panose="020B0604020202020204" pitchFamily="34" charset="0"/>
                <a:cs typeface="Arial" panose="020B0604020202020204" pitchFamily="34" charset="0"/>
                <a:sym typeface="Arial" panose="020B0604020202020204" pitchFamily="34" charset="0"/>
              </a:rPr>
              <a:t>By default HBase manages the </a:t>
            </a:r>
            <a:r>
              <a:rPr lang="en-US" altLang="en-US" sz="2000" dirty="0" err="1">
                <a:latin typeface="Arial" panose="020B0604020202020204" pitchFamily="34" charset="0"/>
                <a:cs typeface="Arial" panose="020B0604020202020204" pitchFamily="34" charset="0"/>
                <a:sym typeface="Arial" panose="020B0604020202020204" pitchFamily="34" charset="0"/>
              </a:rPr>
              <a:t>ZooKeeper</a:t>
            </a:r>
            <a:r>
              <a:rPr lang="en-US" altLang="en-US" sz="2000" dirty="0">
                <a:latin typeface="Arial" panose="020B0604020202020204" pitchFamily="34" charset="0"/>
                <a:cs typeface="Arial" panose="020B0604020202020204" pitchFamily="34" charset="0"/>
                <a:sym typeface="Arial" panose="020B0604020202020204" pitchFamily="34" charset="0"/>
              </a:rPr>
              <a:t> instance</a:t>
            </a:r>
          </a:p>
          <a:p>
            <a:pPr marL="579438" lvl="1">
              <a:spcBef>
                <a:spcPts val="600"/>
              </a:spcBef>
              <a:buClr>
                <a:srgbClr val="B0BCC1"/>
              </a:buClr>
            </a:pPr>
            <a:r>
              <a:rPr lang="en-US" altLang="en-US" sz="1800" dirty="0">
                <a:latin typeface="Arial" panose="020B0604020202020204" pitchFamily="34" charset="0"/>
                <a:cs typeface="Arial" panose="020B0604020202020204" pitchFamily="34" charset="0"/>
                <a:sym typeface="Arial" panose="020B0604020202020204" pitchFamily="34" charset="0"/>
              </a:rPr>
              <a:t>E.g., starts and stops </a:t>
            </a:r>
            <a:r>
              <a:rPr lang="en-US" altLang="en-US" sz="1800" dirty="0" err="1">
                <a:latin typeface="Arial" panose="020B0604020202020204" pitchFamily="34" charset="0"/>
                <a:cs typeface="Arial" panose="020B0604020202020204" pitchFamily="34" charset="0"/>
                <a:sym typeface="Arial" panose="020B0604020202020204" pitchFamily="34" charset="0"/>
              </a:rPr>
              <a:t>ZooKeeper</a:t>
            </a:r>
            <a:endParaRPr lang="en-US" altLang="en-US" sz="1800" dirty="0">
              <a:latin typeface="Arial" panose="020B0604020202020204" pitchFamily="34" charset="0"/>
              <a:cs typeface="Arial" panose="020B0604020202020204" pitchFamily="34" charset="0"/>
              <a:sym typeface="Arial" panose="020B0604020202020204" pitchFamily="34" charset="0"/>
            </a:endParaRPr>
          </a:p>
          <a:p>
            <a:r>
              <a:rPr lang="en-US" altLang="en-US" sz="2000" dirty="0" err="1">
                <a:latin typeface="Arial" panose="020B0604020202020204" pitchFamily="34" charset="0"/>
                <a:cs typeface="Arial" panose="020B0604020202020204" pitchFamily="34" charset="0"/>
                <a:sym typeface="Arial" panose="020B0604020202020204" pitchFamily="34" charset="0"/>
              </a:rPr>
              <a:t>HMaster</a:t>
            </a:r>
            <a:r>
              <a:rPr lang="en-US" altLang="en-US" sz="2000" dirty="0">
                <a:latin typeface="Arial" panose="020B0604020202020204" pitchFamily="34" charset="0"/>
                <a:cs typeface="Arial" panose="020B0604020202020204" pitchFamily="34" charset="0"/>
                <a:sym typeface="Arial" panose="020B0604020202020204" pitchFamily="34" charset="0"/>
              </a:rPr>
              <a:t> and </a:t>
            </a:r>
            <a:r>
              <a:rPr lang="en-US" altLang="en-US" sz="2000" dirty="0" err="1">
                <a:latin typeface="Arial" panose="020B0604020202020204" pitchFamily="34" charset="0"/>
                <a:cs typeface="Arial" panose="020B0604020202020204" pitchFamily="34" charset="0"/>
                <a:sym typeface="Arial" panose="020B0604020202020204" pitchFamily="34" charset="0"/>
              </a:rPr>
              <a:t>HRegionServers</a:t>
            </a:r>
            <a:r>
              <a:rPr lang="en-US" altLang="en-US" sz="2000" dirty="0">
                <a:latin typeface="Arial" panose="020B0604020202020204" pitchFamily="34" charset="0"/>
                <a:cs typeface="Arial" panose="020B0604020202020204" pitchFamily="34" charset="0"/>
                <a:sym typeface="Arial" panose="020B0604020202020204" pitchFamily="34" charset="0"/>
              </a:rPr>
              <a:t> register themselves with </a:t>
            </a:r>
            <a:r>
              <a:rPr lang="en-US" altLang="en-US" sz="2000" dirty="0" err="1">
                <a:latin typeface="Arial" panose="020B0604020202020204" pitchFamily="34" charset="0"/>
                <a:cs typeface="Arial" panose="020B0604020202020204" pitchFamily="34" charset="0"/>
                <a:sym typeface="Arial" panose="020B0604020202020204" pitchFamily="34" charset="0"/>
              </a:rPr>
              <a:t>ZooKeeper</a:t>
            </a:r>
            <a:endParaRPr lang="en-US" altLang="en-US" sz="2000" dirty="0">
              <a:latin typeface="Arial" panose="020B0604020202020204" pitchFamily="34" charset="0"/>
              <a:cs typeface="Arial" panose="020B0604020202020204" pitchFamily="34" charset="0"/>
              <a:sym typeface="Arial" panose="020B0604020202020204" pitchFamily="34" charset="0"/>
            </a:endParaRPr>
          </a:p>
          <a:p>
            <a:pPr lvl="1"/>
            <a:r>
              <a:rPr lang="en-US" altLang="en-US" sz="1600" dirty="0" err="1">
                <a:latin typeface="Arial" panose="020B0604020202020204" pitchFamily="34" charset="0"/>
                <a:cs typeface="Arial" panose="020B0604020202020204" pitchFamily="34" charset="0"/>
                <a:sym typeface="Arial" panose="020B0604020202020204" pitchFamily="34" charset="0"/>
              </a:rPr>
              <a:t>ZooKeeper</a:t>
            </a:r>
            <a:r>
              <a:rPr lang="en-US" altLang="en-US" sz="1600" dirty="0">
                <a:latin typeface="Arial" panose="020B0604020202020204" pitchFamily="34" charset="0"/>
                <a:cs typeface="Arial" panose="020B0604020202020204" pitchFamily="34" charset="0"/>
                <a:sym typeface="Arial" panose="020B0604020202020204" pitchFamily="34" charset="0"/>
              </a:rPr>
              <a:t> keeps track of them</a:t>
            </a:r>
          </a:p>
          <a:p>
            <a:r>
              <a:rPr lang="en-US" sz="2400" dirty="0"/>
              <a:t>Client needs to access </a:t>
            </a:r>
            <a:r>
              <a:rPr lang="en-US" sz="2400" dirty="0" err="1"/>
              <a:t>ZooKeeper</a:t>
            </a:r>
            <a:r>
              <a:rPr lang="en-US" sz="2400" dirty="0"/>
              <a:t> quorum in order to connect with region servers and </a:t>
            </a:r>
            <a:r>
              <a:rPr lang="en-US" sz="2400" dirty="0" err="1"/>
              <a:t>HMaster</a:t>
            </a:r>
            <a:endParaRPr lang="en-US" altLang="en-US" sz="1800" dirty="0">
              <a:latin typeface="Arial" panose="020B0604020202020204" pitchFamily="34" charset="0"/>
              <a:cs typeface="Arial" panose="020B0604020202020204" pitchFamily="34" charset="0"/>
              <a:sym typeface="Arial" panose="020B0604020202020204" pitchFamily="34" charset="0"/>
            </a:endParaRPr>
          </a:p>
          <a:p>
            <a:endParaRPr lang="en-US" altLang="en-US" sz="2000" dirty="0">
              <a:latin typeface="Arial" panose="020B0604020202020204" pitchFamily="34" charset="0"/>
              <a:cs typeface="Arial" panose="020B0604020202020204" pitchFamily="34" charset="0"/>
              <a:sym typeface="Arial" panose="020B0604020202020204" pitchFamily="34" charset="0"/>
            </a:endParaRPr>
          </a:p>
        </p:txBody>
      </p:sp>
      <p:sp>
        <p:nvSpPr>
          <p:cNvPr id="27651" name="Rectangle 3">
            <a:extLst>
              <a:ext uri="{FF2B5EF4-FFF2-40B4-BE49-F238E27FC236}">
                <a16:creationId xmlns:a16="http://schemas.microsoft.com/office/drawing/2014/main" id="{ACC098A1-80DE-1D46-8D39-86D8A168C253}"/>
              </a:ext>
            </a:extLst>
          </p:cNvPr>
          <p:cNvSpPr>
            <a:spLocks/>
          </p:cNvSpPr>
          <p:nvPr/>
        </p:nvSpPr>
        <p:spPr bwMode="auto">
          <a:xfrm>
            <a:off x="5970494" y="6352789"/>
            <a:ext cx="249427"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nchor="ctr">
            <a:spAutoFit/>
          </a:bodyPr>
          <a:lstStyle>
            <a:lvl1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1pPr>
            <a:lvl2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2pPr>
            <a:lvl3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3pPr>
            <a:lvl4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4pPr>
            <a:lvl5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5pPr>
            <a:lvl6pPr marL="457200" indent="1828800" fontAlgn="base" hangingPunct="0">
              <a:spcBef>
                <a:spcPct val="0"/>
              </a:spcBef>
              <a:spcAft>
                <a:spcPct val="0"/>
              </a:spcAft>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6pPr>
            <a:lvl7pPr marL="914400" indent="1828800" fontAlgn="base" hangingPunct="0">
              <a:spcBef>
                <a:spcPct val="0"/>
              </a:spcBef>
              <a:spcAft>
                <a:spcPct val="0"/>
              </a:spcAft>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7pPr>
            <a:lvl8pPr marL="1371600" indent="1828800" fontAlgn="base" hangingPunct="0">
              <a:spcBef>
                <a:spcPct val="0"/>
              </a:spcBef>
              <a:spcAft>
                <a:spcPct val="0"/>
              </a:spcAft>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8pPr>
            <a:lvl9pPr marL="1828800" indent="1828800" fontAlgn="base" hangingPunct="0">
              <a:spcBef>
                <a:spcPct val="0"/>
              </a:spcBef>
              <a:spcAft>
                <a:spcPct val="0"/>
              </a:spcAft>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9pPr>
          </a:lstStyle>
          <a:p>
            <a:pPr algn="ctr"/>
            <a:fld id="{64C2B6C9-584E-9341-9677-93551EA02F0A}" type="slidenum">
              <a:rPr lang="en-US" altLang="en-US" sz="1200">
                <a:solidFill>
                  <a:srgbClr val="B0BCC1"/>
                </a:solidFill>
              </a:rPr>
              <a:pPr algn="ctr"/>
              <a:t>29</a:t>
            </a:fld>
            <a:endParaRPr lang="en-US" altLang="en-US" sz="1200">
              <a:solidFill>
                <a:srgbClr val="B0BCC1"/>
              </a:solidFill>
            </a:endParaRPr>
          </a:p>
        </p:txBody>
      </p:sp>
      <p:pic>
        <p:nvPicPr>
          <p:cNvPr id="2050" name="Picture 2" descr="HBase Architecture, Data Flow, and Use cases">
            <a:extLst>
              <a:ext uri="{FF2B5EF4-FFF2-40B4-BE49-F238E27FC236}">
                <a16:creationId xmlns:a16="http://schemas.microsoft.com/office/drawing/2014/main" id="{74C865E1-622A-E744-8B45-373AB23655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888" b="6336"/>
          <a:stretch/>
        </p:blipFill>
        <p:spPr bwMode="auto">
          <a:xfrm>
            <a:off x="5801528" y="1801192"/>
            <a:ext cx="5851530" cy="3416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4287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rizontally partitioning (sharding) data based on a partition key">
            <a:extLst>
              <a:ext uri="{FF2B5EF4-FFF2-40B4-BE49-F238E27FC236}">
                <a16:creationId xmlns:a16="http://schemas.microsoft.com/office/drawing/2014/main" id="{3A26B0FB-4A7D-3F46-8158-1D032FCCE0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1746250"/>
            <a:ext cx="8521700" cy="3365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3440BD7-68BE-9146-A3DF-8B71B18B2A6D}"/>
              </a:ext>
            </a:extLst>
          </p:cNvPr>
          <p:cNvSpPr>
            <a:spLocks noGrp="1"/>
          </p:cNvSpPr>
          <p:nvPr>
            <p:ph type="title"/>
          </p:nvPr>
        </p:nvSpPr>
        <p:spPr/>
        <p:txBody>
          <a:bodyPr/>
          <a:lstStyle/>
          <a:p>
            <a:r>
              <a:rPr lang="en-US" dirty="0"/>
              <a:t>Traditional </a:t>
            </a:r>
            <a:r>
              <a:rPr lang="en-US" dirty="0" err="1"/>
              <a:t>Sharding</a:t>
            </a:r>
            <a:r>
              <a:rPr lang="en-US" dirty="0"/>
              <a:t> – Row based</a:t>
            </a:r>
          </a:p>
        </p:txBody>
      </p:sp>
    </p:spTree>
    <p:extLst>
      <p:ext uri="{BB962C8B-B14F-4D97-AF65-F5344CB8AC3E}">
        <p14:creationId xmlns:p14="http://schemas.microsoft.com/office/powerpoint/2010/main" val="21867065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a:extLst>
              <a:ext uri="{FF2B5EF4-FFF2-40B4-BE49-F238E27FC236}">
                <a16:creationId xmlns:a16="http://schemas.microsoft.com/office/drawing/2014/main" id="{9D13DE7A-8068-2D41-8990-6732A2F9A0BF}"/>
              </a:ext>
            </a:extLst>
          </p:cNvPr>
          <p:cNvSpPr>
            <a:spLocks noGrp="1" noChangeArrowheads="1"/>
          </p:cNvSpPr>
          <p:nvPr>
            <p:ph type="title"/>
          </p:nvPr>
        </p:nvSpPr>
        <p:spPr/>
        <p:txBody>
          <a:bodyPr/>
          <a:lstStyle/>
          <a:p>
            <a:r>
              <a:rPr lang="en-US" altLang="en-US"/>
              <a:t>HBase Deployment</a:t>
            </a:r>
          </a:p>
        </p:txBody>
      </p:sp>
      <p:sp>
        <p:nvSpPr>
          <p:cNvPr id="38914" name="Rectangle 2">
            <a:extLst>
              <a:ext uri="{FF2B5EF4-FFF2-40B4-BE49-F238E27FC236}">
                <a16:creationId xmlns:a16="http://schemas.microsoft.com/office/drawing/2014/main" id="{3C818693-0412-9F44-9572-4128D62E4582}"/>
              </a:ext>
            </a:extLst>
          </p:cNvPr>
          <p:cNvSpPr>
            <a:spLocks/>
          </p:cNvSpPr>
          <p:nvPr/>
        </p:nvSpPr>
        <p:spPr bwMode="auto">
          <a:xfrm>
            <a:off x="5970494" y="6352789"/>
            <a:ext cx="249427"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nchor="ctr">
            <a:spAutoFit/>
          </a:bodyPr>
          <a:lstStyle>
            <a:lvl1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1pPr>
            <a:lvl2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2pPr>
            <a:lvl3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3pPr>
            <a:lvl4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4pPr>
            <a:lvl5pPr>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5pPr>
            <a:lvl6pPr marL="457200" indent="1828800" fontAlgn="base" hangingPunct="0">
              <a:spcBef>
                <a:spcPct val="0"/>
              </a:spcBef>
              <a:spcAft>
                <a:spcPct val="0"/>
              </a:spcAft>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6pPr>
            <a:lvl7pPr marL="914400" indent="1828800" fontAlgn="base" hangingPunct="0">
              <a:spcBef>
                <a:spcPct val="0"/>
              </a:spcBef>
              <a:spcAft>
                <a:spcPct val="0"/>
              </a:spcAft>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7pPr>
            <a:lvl8pPr marL="1371600" indent="1828800" fontAlgn="base" hangingPunct="0">
              <a:spcBef>
                <a:spcPct val="0"/>
              </a:spcBef>
              <a:spcAft>
                <a:spcPct val="0"/>
              </a:spcAft>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8pPr>
            <a:lvl9pPr marL="1828800" indent="1828800" fontAlgn="base" hangingPunct="0">
              <a:spcBef>
                <a:spcPct val="0"/>
              </a:spcBef>
              <a:spcAft>
                <a:spcPct val="0"/>
              </a:spcAft>
              <a:defRPr>
                <a:solidFill>
                  <a:srgbClr val="000000"/>
                </a:solidFill>
                <a:latin typeface="Calisto MT" panose="02040603050505030304" pitchFamily="18" charset="77"/>
                <a:ea typeface="Calisto MT" panose="02040603050505030304" pitchFamily="18" charset="77"/>
                <a:cs typeface="Calisto MT" panose="02040603050505030304" pitchFamily="18" charset="77"/>
                <a:sym typeface="Calisto MT" panose="02040603050505030304" pitchFamily="18" charset="77"/>
              </a:defRPr>
            </a:lvl9pPr>
          </a:lstStyle>
          <a:p>
            <a:pPr algn="ctr"/>
            <a:fld id="{7517F4EE-0529-FF4D-839B-22D1667ECBBF}" type="slidenum">
              <a:rPr lang="en-US" altLang="en-US" sz="1200">
                <a:solidFill>
                  <a:srgbClr val="B0BCC1"/>
                </a:solidFill>
              </a:rPr>
              <a:pPr algn="ctr"/>
              <a:t>30</a:t>
            </a:fld>
            <a:endParaRPr lang="en-US" altLang="en-US" sz="1200">
              <a:solidFill>
                <a:srgbClr val="B0BCC1"/>
              </a:solidFill>
            </a:endParaRPr>
          </a:p>
        </p:txBody>
      </p:sp>
      <p:pic>
        <p:nvPicPr>
          <p:cNvPr id="38915" name="Picture 3">
            <a:extLst>
              <a:ext uri="{FF2B5EF4-FFF2-40B4-BE49-F238E27FC236}">
                <a16:creationId xmlns:a16="http://schemas.microsoft.com/office/drawing/2014/main" id="{F03CBCF3-89F0-E840-A6DC-45DC564FC87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78250" y="1844675"/>
            <a:ext cx="6154738" cy="3900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8916" name="AutoShape 4">
            <a:extLst>
              <a:ext uri="{FF2B5EF4-FFF2-40B4-BE49-F238E27FC236}">
                <a16:creationId xmlns:a16="http://schemas.microsoft.com/office/drawing/2014/main" id="{C7D6AA7C-C7E4-894B-9084-A0BA4E20FE74}"/>
              </a:ext>
            </a:extLst>
          </p:cNvPr>
          <p:cNvSpPr>
            <a:spLocks/>
          </p:cNvSpPr>
          <p:nvPr/>
        </p:nvSpPr>
        <p:spPr bwMode="auto">
          <a:xfrm>
            <a:off x="3532188" y="2474914"/>
            <a:ext cx="946150" cy="725487"/>
          </a:xfrm>
          <a:prstGeom prst="rightArrow">
            <a:avLst>
              <a:gd name="adj1" fmla="val 50000"/>
              <a:gd name="adj2" fmla="val 50017"/>
            </a:avLst>
          </a:prstGeom>
          <a:blipFill dpi="0" rotWithShape="0">
            <a:blip r:embed="rId3"/>
            <a:srcRect/>
            <a:stretch>
              <a:fillRect/>
            </a:stretch>
          </a:blipFill>
          <a:ln w="12700" cap="flat" cmpd="sng">
            <a:solidFill>
              <a:srgbClr val="49585E"/>
            </a:solidFill>
            <a:prstDash val="solid"/>
            <a:round/>
            <a:headEnd type="none" w="med" len="med"/>
            <a:tailEnd type="none" w="med" len="med"/>
          </a:ln>
          <a:effectLst>
            <a:outerShdw blurRad="63500" algn="ctr" rotWithShape="0">
              <a:srgbClr val="000000">
                <a:alpha val="39999"/>
              </a:srgbClr>
            </a:outerShdw>
          </a:effectLst>
        </p:spPr>
        <p:txBody>
          <a:bodyPr lIns="45720" rIns="45720" anchor="ctr"/>
          <a:lstStyle/>
          <a:p>
            <a:pPr algn="ctr"/>
            <a:endParaRPr lang="en-US" altLang="en-US">
              <a:solidFill>
                <a:srgbClr val="FFFFFF"/>
              </a:solidFill>
            </a:endParaRPr>
          </a:p>
        </p:txBody>
      </p:sp>
      <p:sp>
        <p:nvSpPr>
          <p:cNvPr id="38917" name="AutoShape 5">
            <a:extLst>
              <a:ext uri="{FF2B5EF4-FFF2-40B4-BE49-F238E27FC236}">
                <a16:creationId xmlns:a16="http://schemas.microsoft.com/office/drawing/2014/main" id="{500E1DAB-3455-3D41-A125-F5316DFF4EDB}"/>
              </a:ext>
            </a:extLst>
          </p:cNvPr>
          <p:cNvSpPr>
            <a:spLocks/>
          </p:cNvSpPr>
          <p:nvPr/>
        </p:nvSpPr>
        <p:spPr bwMode="auto">
          <a:xfrm>
            <a:off x="3438525" y="4259264"/>
            <a:ext cx="946150" cy="725487"/>
          </a:xfrm>
          <a:prstGeom prst="rightArrow">
            <a:avLst>
              <a:gd name="adj1" fmla="val 50000"/>
              <a:gd name="adj2" fmla="val 50017"/>
            </a:avLst>
          </a:prstGeom>
          <a:blipFill dpi="0" rotWithShape="0">
            <a:blip r:embed="rId3"/>
            <a:srcRect/>
            <a:stretch>
              <a:fillRect/>
            </a:stretch>
          </a:blipFill>
          <a:ln w="12700" cap="flat" cmpd="sng">
            <a:solidFill>
              <a:srgbClr val="49585E"/>
            </a:solidFill>
            <a:prstDash val="solid"/>
            <a:round/>
            <a:headEnd type="none" w="med" len="med"/>
            <a:tailEnd type="none" w="med" len="med"/>
          </a:ln>
          <a:effectLst>
            <a:outerShdw blurRad="63500" algn="ctr" rotWithShape="0">
              <a:srgbClr val="000000">
                <a:alpha val="39999"/>
              </a:srgbClr>
            </a:outerShdw>
          </a:effectLst>
        </p:spPr>
        <p:txBody>
          <a:bodyPr lIns="45720" rIns="45720" anchor="ctr"/>
          <a:lstStyle/>
          <a:p>
            <a:pPr algn="ctr"/>
            <a:endParaRPr lang="en-US" altLang="en-US">
              <a:solidFill>
                <a:srgbClr val="FFFFFF"/>
              </a:solidFill>
            </a:endParaRPr>
          </a:p>
        </p:txBody>
      </p:sp>
      <p:sp>
        <p:nvSpPr>
          <p:cNvPr id="38918" name="Rectangle 6">
            <a:extLst>
              <a:ext uri="{FF2B5EF4-FFF2-40B4-BE49-F238E27FC236}">
                <a16:creationId xmlns:a16="http://schemas.microsoft.com/office/drawing/2014/main" id="{0CB9A04C-0F53-A149-A384-20402BEC1ED4}"/>
              </a:ext>
            </a:extLst>
          </p:cNvPr>
          <p:cNvSpPr>
            <a:spLocks/>
          </p:cNvSpPr>
          <p:nvPr/>
        </p:nvSpPr>
        <p:spPr bwMode="auto">
          <a:xfrm>
            <a:off x="2617580" y="2552701"/>
            <a:ext cx="824328"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p>
            <a:pPr algn="ctr"/>
            <a:r>
              <a:rPr lang="en-US" altLang="en-US" b="1">
                <a:solidFill>
                  <a:srgbClr val="800000"/>
                </a:solidFill>
              </a:rPr>
              <a:t>Master </a:t>
            </a:r>
          </a:p>
          <a:p>
            <a:pPr algn="ctr"/>
            <a:r>
              <a:rPr lang="en-US" altLang="en-US" b="1">
                <a:solidFill>
                  <a:srgbClr val="800000"/>
                </a:solidFill>
              </a:rPr>
              <a:t>node</a:t>
            </a:r>
          </a:p>
        </p:txBody>
      </p:sp>
      <p:sp>
        <p:nvSpPr>
          <p:cNvPr id="38919" name="Rectangle 7">
            <a:extLst>
              <a:ext uri="{FF2B5EF4-FFF2-40B4-BE49-F238E27FC236}">
                <a16:creationId xmlns:a16="http://schemas.microsoft.com/office/drawing/2014/main" id="{E4B0ECC0-D4E2-A74E-BD8B-170BB897C272}"/>
              </a:ext>
            </a:extLst>
          </p:cNvPr>
          <p:cNvSpPr>
            <a:spLocks/>
          </p:cNvSpPr>
          <p:nvPr/>
        </p:nvSpPr>
        <p:spPr bwMode="auto">
          <a:xfrm>
            <a:off x="2652174" y="4338639"/>
            <a:ext cx="669414"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p>
            <a:pPr algn="ctr"/>
            <a:r>
              <a:rPr lang="en-US" altLang="en-US" b="1">
                <a:solidFill>
                  <a:srgbClr val="800000"/>
                </a:solidFill>
              </a:rPr>
              <a:t>Slave</a:t>
            </a:r>
          </a:p>
          <a:p>
            <a:pPr algn="ctr"/>
            <a:r>
              <a:rPr lang="en-US" altLang="en-US" b="1">
                <a:solidFill>
                  <a:srgbClr val="800000"/>
                </a:solidFill>
              </a:rPr>
              <a:t>nodes</a:t>
            </a:r>
          </a:p>
        </p:txBody>
      </p:sp>
    </p:spTree>
    <p:extLst>
      <p:ext uri="{BB962C8B-B14F-4D97-AF65-F5344CB8AC3E}">
        <p14:creationId xmlns:p14="http://schemas.microsoft.com/office/powerpoint/2010/main" val="516809283"/>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7F681E2-D266-F94B-B82E-364CC5952A88}"/>
              </a:ext>
            </a:extLst>
          </p:cNvPr>
          <p:cNvSpPr>
            <a:spLocks noGrp="1"/>
          </p:cNvSpPr>
          <p:nvPr>
            <p:ph type="subTitle" idx="1"/>
          </p:nvPr>
        </p:nvSpPr>
        <p:spPr>
          <a:xfrm>
            <a:off x="2895600" y="4865689"/>
            <a:ext cx="6400800" cy="1309687"/>
          </a:xfrm>
        </p:spPr>
        <p:txBody>
          <a:bodyPr>
            <a:normAutofit/>
          </a:bodyPr>
          <a:lstStyle/>
          <a:p>
            <a:r>
              <a:rPr lang="en-US" altLang="en-US">
                <a:solidFill>
                  <a:srgbClr val="FFFFFF"/>
                </a:solidFill>
              </a:rPr>
              <a:t>Gary Dusbabek</a:t>
            </a:r>
          </a:p>
          <a:p>
            <a:r>
              <a:rPr lang="en-US" altLang="en-US">
                <a:solidFill>
                  <a:srgbClr val="FFFFFF"/>
                </a:solidFill>
              </a:rPr>
              <a:t>Rackspace</a:t>
            </a:r>
          </a:p>
        </p:txBody>
      </p:sp>
      <p:sp>
        <p:nvSpPr>
          <p:cNvPr id="14340" name="TextBox 6">
            <a:extLst>
              <a:ext uri="{FF2B5EF4-FFF2-40B4-BE49-F238E27FC236}">
                <a16:creationId xmlns:a16="http://schemas.microsoft.com/office/drawing/2014/main" id="{E8BCD639-D2C0-9841-ACCF-0F86E9A09B3F}"/>
              </a:ext>
            </a:extLst>
          </p:cNvPr>
          <p:cNvSpPr txBox="1">
            <a:spLocks noChangeArrowheads="1"/>
          </p:cNvSpPr>
          <p:nvPr/>
        </p:nvSpPr>
        <p:spPr bwMode="auto">
          <a:xfrm>
            <a:off x="5032376" y="301625"/>
            <a:ext cx="2055813" cy="81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en-US" altLang="en-US" sz="4700" b="1"/>
              <a:t>Apache</a:t>
            </a:r>
          </a:p>
        </p:txBody>
      </p:sp>
      <p:pic>
        <p:nvPicPr>
          <p:cNvPr id="54274" name="Picture 2" descr="Image result for apache cassandra logo">
            <a:extLst>
              <a:ext uri="{FF2B5EF4-FFF2-40B4-BE49-F238E27FC236}">
                <a16:creationId xmlns:a16="http://schemas.microsoft.com/office/drawing/2014/main" id="{BC0F8B2E-CD0F-334A-918A-488FCAD977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3359" y="1116013"/>
            <a:ext cx="4885281" cy="3274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4526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C2C21-3729-B44E-9D0C-39C8256A6CBB}"/>
              </a:ext>
            </a:extLst>
          </p:cNvPr>
          <p:cNvSpPr>
            <a:spLocks noGrp="1"/>
          </p:cNvSpPr>
          <p:nvPr>
            <p:ph type="title"/>
          </p:nvPr>
        </p:nvSpPr>
        <p:spPr/>
        <p:txBody>
          <a:bodyPr/>
          <a:lstStyle/>
          <a:p>
            <a:r>
              <a:rPr lang="en-US" dirty="0"/>
              <a:t>Cassandra History	</a:t>
            </a:r>
          </a:p>
        </p:txBody>
      </p:sp>
      <p:sp>
        <p:nvSpPr>
          <p:cNvPr id="3" name="Content Placeholder 2">
            <a:extLst>
              <a:ext uri="{FF2B5EF4-FFF2-40B4-BE49-F238E27FC236}">
                <a16:creationId xmlns:a16="http://schemas.microsoft.com/office/drawing/2014/main" id="{589B3E7B-9C5A-9141-86FE-BDAD31C9CBA4}"/>
              </a:ext>
            </a:extLst>
          </p:cNvPr>
          <p:cNvSpPr>
            <a:spLocks noGrp="1"/>
          </p:cNvSpPr>
          <p:nvPr>
            <p:ph idx="1"/>
          </p:nvPr>
        </p:nvSpPr>
        <p:spPr/>
        <p:txBody>
          <a:bodyPr/>
          <a:lstStyle/>
          <a:p>
            <a:r>
              <a:rPr lang="en-US" dirty="0"/>
              <a:t>Developed at Facebook</a:t>
            </a:r>
          </a:p>
          <a:p>
            <a:pPr lvl="1"/>
            <a:r>
              <a:rPr lang="en-US" dirty="0"/>
              <a:t>Used for Inbox search, etc.</a:t>
            </a:r>
          </a:p>
          <a:p>
            <a:pPr lvl="1"/>
            <a:r>
              <a:rPr lang="en-US" dirty="0"/>
              <a:t>Combine the ideas of </a:t>
            </a:r>
          </a:p>
          <a:p>
            <a:pPr lvl="2"/>
            <a:r>
              <a:rPr lang="en-US" dirty="0"/>
              <a:t>Amazon Dynamo</a:t>
            </a:r>
          </a:p>
          <a:p>
            <a:pPr lvl="2"/>
            <a:r>
              <a:rPr lang="en-US" dirty="0"/>
              <a:t>Google </a:t>
            </a:r>
            <a:r>
              <a:rPr lang="en-US" dirty="0" err="1"/>
              <a:t>BigTable</a:t>
            </a:r>
            <a:endParaRPr lang="en-US" dirty="0"/>
          </a:p>
          <a:p>
            <a:pPr lvl="2"/>
            <a:r>
              <a:rPr lang="en-US" dirty="0"/>
              <a:t>Document Databases</a:t>
            </a:r>
          </a:p>
          <a:p>
            <a:pPr lvl="1"/>
            <a:endParaRPr lang="en-US" dirty="0"/>
          </a:p>
          <a:p>
            <a:r>
              <a:rPr lang="en-US" dirty="0"/>
              <a:t>Moved to Google code in 2008</a:t>
            </a:r>
          </a:p>
          <a:p>
            <a:r>
              <a:rPr lang="en-US" dirty="0"/>
              <a:t>Became Apache project in 2009</a:t>
            </a:r>
          </a:p>
          <a:p>
            <a:endParaRPr lang="en-US" dirty="0"/>
          </a:p>
        </p:txBody>
      </p:sp>
      <p:pic>
        <p:nvPicPr>
          <p:cNvPr id="4" name="Picture 4" descr="https://upload.wikimedia.org/wikipedia/commons/thumb/5/5e/Cassandra_logo.svg/2000px-Cassandra_logo.svg.png">
            <a:extLst>
              <a:ext uri="{FF2B5EF4-FFF2-40B4-BE49-F238E27FC236}">
                <a16:creationId xmlns:a16="http://schemas.microsoft.com/office/drawing/2014/main" id="{A49548B1-B92D-A445-B13E-4783E0EEF5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3089" y="2174553"/>
            <a:ext cx="3430823" cy="2299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59052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24000" y="170183"/>
            <a:ext cx="9144000" cy="6517635"/>
          </a:xfrm>
          <a:prstGeom prst="rect">
            <a:avLst/>
          </a:prstGeom>
        </p:spPr>
      </p:pic>
    </p:spTree>
    <p:extLst>
      <p:ext uri="{BB962C8B-B14F-4D97-AF65-F5344CB8AC3E}">
        <p14:creationId xmlns:p14="http://schemas.microsoft.com/office/powerpoint/2010/main" val="20405449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5" descr="column families.gif">
            <a:extLst>
              <a:ext uri="{FF2B5EF4-FFF2-40B4-BE49-F238E27FC236}">
                <a16:creationId xmlns:a16="http://schemas.microsoft.com/office/drawing/2014/main" id="{212A002C-A841-474A-A20E-001F9184659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07509" y="1690689"/>
            <a:ext cx="6900344" cy="4026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413EA1AE-493F-0041-8ADA-82B8611EC9D5}"/>
              </a:ext>
            </a:extLst>
          </p:cNvPr>
          <p:cNvSpPr>
            <a:spLocks noGrp="1"/>
          </p:cNvSpPr>
          <p:nvPr>
            <p:ph type="title"/>
          </p:nvPr>
        </p:nvSpPr>
        <p:spPr/>
        <p:txBody>
          <a:bodyPr/>
          <a:lstStyle/>
          <a:p>
            <a:r>
              <a:rPr lang="en-US" dirty="0"/>
              <a:t>Cassandra Data Model</a:t>
            </a:r>
          </a:p>
        </p:txBody>
      </p:sp>
      <p:pic>
        <p:nvPicPr>
          <p:cNvPr id="4" name="Picture 5" descr="column.gif">
            <a:extLst>
              <a:ext uri="{FF2B5EF4-FFF2-40B4-BE49-F238E27FC236}">
                <a16:creationId xmlns:a16="http://schemas.microsoft.com/office/drawing/2014/main" id="{7D293B65-D0AD-9744-9B82-CFEB63EBC9B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1701" y="2370487"/>
            <a:ext cx="2654300"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647CF070-4454-6F4A-BCC9-AA796AB4A3D5}"/>
              </a:ext>
            </a:extLst>
          </p:cNvPr>
          <p:cNvSpPr txBox="1"/>
          <p:nvPr/>
        </p:nvSpPr>
        <p:spPr>
          <a:xfrm>
            <a:off x="751701" y="1999613"/>
            <a:ext cx="1663917" cy="369332"/>
          </a:xfrm>
          <a:prstGeom prst="rect">
            <a:avLst/>
          </a:prstGeom>
          <a:noFill/>
        </p:spPr>
        <p:txBody>
          <a:bodyPr wrap="none" rtlCol="0">
            <a:spAutoFit/>
          </a:bodyPr>
          <a:lstStyle/>
          <a:p>
            <a:r>
              <a:rPr lang="en-US" dirty="0"/>
              <a:t>A single column</a:t>
            </a:r>
          </a:p>
        </p:txBody>
      </p:sp>
      <p:pic>
        <p:nvPicPr>
          <p:cNvPr id="6" name="Picture 7" descr="row.gif">
            <a:extLst>
              <a:ext uri="{FF2B5EF4-FFF2-40B4-BE49-F238E27FC236}">
                <a16:creationId xmlns:a16="http://schemas.microsoft.com/office/drawing/2014/main" id="{562428FE-A4C5-DA4C-8A22-12A069239BC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51701" y="4117337"/>
            <a:ext cx="5080000"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EFF88889-52AD-754A-A346-FC6645D7A11B}"/>
              </a:ext>
            </a:extLst>
          </p:cNvPr>
          <p:cNvSpPr txBox="1"/>
          <p:nvPr/>
        </p:nvSpPr>
        <p:spPr>
          <a:xfrm>
            <a:off x="751701" y="3748005"/>
            <a:ext cx="1327799" cy="369332"/>
          </a:xfrm>
          <a:prstGeom prst="rect">
            <a:avLst/>
          </a:prstGeom>
          <a:noFill/>
        </p:spPr>
        <p:txBody>
          <a:bodyPr wrap="none" rtlCol="0">
            <a:spAutoFit/>
          </a:bodyPr>
          <a:lstStyle/>
          <a:p>
            <a:r>
              <a:rPr lang="en-US" dirty="0"/>
              <a:t>A single row</a:t>
            </a:r>
          </a:p>
        </p:txBody>
      </p:sp>
    </p:spTree>
    <p:extLst>
      <p:ext uri="{BB962C8B-B14F-4D97-AF65-F5344CB8AC3E}">
        <p14:creationId xmlns:p14="http://schemas.microsoft.com/office/powerpoint/2010/main" val="35896110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4FC62E9A-2D70-6648-B7BD-86F2C4B96C11}"/>
              </a:ext>
            </a:extLst>
          </p:cNvPr>
          <p:cNvSpPr>
            <a:spLocks noGrp="1" noChangeArrowheads="1"/>
          </p:cNvSpPr>
          <p:nvPr>
            <p:ph type="title"/>
          </p:nvPr>
        </p:nvSpPr>
        <p:spPr/>
        <p:txBody>
          <a:bodyPr/>
          <a:lstStyle/>
          <a:p>
            <a:pPr eaLnBrk="1" hangingPunct="1"/>
            <a:r>
              <a:rPr lang="en-US" altLang="en-US"/>
              <a:t>Data Model</a:t>
            </a:r>
          </a:p>
        </p:txBody>
      </p:sp>
      <p:sp>
        <p:nvSpPr>
          <p:cNvPr id="70659" name="Rectangle 4">
            <a:extLst>
              <a:ext uri="{FF2B5EF4-FFF2-40B4-BE49-F238E27FC236}">
                <a16:creationId xmlns:a16="http://schemas.microsoft.com/office/drawing/2014/main" id="{30022A70-4695-134A-8B34-FEE172B06EDE}"/>
              </a:ext>
            </a:extLst>
          </p:cNvPr>
          <p:cNvSpPr>
            <a:spLocks noChangeArrowheads="1"/>
          </p:cNvSpPr>
          <p:nvPr/>
        </p:nvSpPr>
        <p:spPr bwMode="auto">
          <a:xfrm>
            <a:off x="1752600" y="1420696"/>
            <a:ext cx="8686800" cy="4724400"/>
          </a:xfrm>
          <a:prstGeom prst="rect">
            <a:avLst/>
          </a:prstGeom>
          <a:solidFill>
            <a:schemeClr val="bg1"/>
          </a:solidFill>
          <a:ln w="9525">
            <a:solidFill>
              <a:schemeClr val="tx1"/>
            </a:solidFill>
            <a:miter lim="800000"/>
            <a:headEnd/>
            <a:tailEnd/>
          </a:ln>
        </p:spPr>
        <p:txBody>
          <a:bodyPr wrap="none" lIns="91436" tIns="45716" rIns="91436" bIns="45716"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a:latin typeface="Verdana" panose="020B0604030504040204" pitchFamily="34" charset="0"/>
            </a:endParaRPr>
          </a:p>
        </p:txBody>
      </p:sp>
      <p:sp>
        <p:nvSpPr>
          <p:cNvPr id="70660" name="Rectangle 5">
            <a:extLst>
              <a:ext uri="{FF2B5EF4-FFF2-40B4-BE49-F238E27FC236}">
                <a16:creationId xmlns:a16="http://schemas.microsoft.com/office/drawing/2014/main" id="{BF1243CA-7D26-AC48-BF66-BCC20F91EF31}"/>
              </a:ext>
            </a:extLst>
          </p:cNvPr>
          <p:cNvSpPr>
            <a:spLocks noChangeArrowheads="1"/>
          </p:cNvSpPr>
          <p:nvPr/>
        </p:nvSpPr>
        <p:spPr bwMode="auto">
          <a:xfrm>
            <a:off x="1752600" y="1725496"/>
            <a:ext cx="8686800" cy="4419600"/>
          </a:xfrm>
          <a:prstGeom prst="rect">
            <a:avLst/>
          </a:prstGeom>
          <a:solidFill>
            <a:schemeClr val="bg1"/>
          </a:solidFill>
          <a:ln w="9525">
            <a:solidFill>
              <a:schemeClr val="tx1"/>
            </a:solidFill>
            <a:miter lim="800000"/>
            <a:headEnd/>
            <a:tailEnd/>
          </a:ln>
        </p:spPr>
        <p:txBody>
          <a:bodyPr wrap="none" lIns="91436" tIns="45716" rIns="91436" bIns="45716"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Verdana" panose="020B0604030504040204" pitchFamily="34" charset="0"/>
            </a:endParaRPr>
          </a:p>
        </p:txBody>
      </p:sp>
      <p:sp>
        <p:nvSpPr>
          <p:cNvPr id="70661" name="Text Box 7">
            <a:extLst>
              <a:ext uri="{FF2B5EF4-FFF2-40B4-BE49-F238E27FC236}">
                <a16:creationId xmlns:a16="http://schemas.microsoft.com/office/drawing/2014/main" id="{B9E404F1-DF5B-544A-B532-78CEA1D70799}"/>
              </a:ext>
            </a:extLst>
          </p:cNvPr>
          <p:cNvSpPr txBox="1">
            <a:spLocks noChangeArrowheads="1"/>
          </p:cNvSpPr>
          <p:nvPr/>
        </p:nvSpPr>
        <p:spPr bwMode="auto">
          <a:xfrm>
            <a:off x="1828800" y="1420697"/>
            <a:ext cx="2133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6" rIns="91436" bIns="45716">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a:latin typeface="Verdana" panose="020B0604030504040204" pitchFamily="34" charset="0"/>
              </a:rPr>
              <a:t>ColumnFamily: Rockets</a:t>
            </a:r>
          </a:p>
        </p:txBody>
      </p:sp>
      <p:sp>
        <p:nvSpPr>
          <p:cNvPr id="70662" name="Rectangle 8">
            <a:extLst>
              <a:ext uri="{FF2B5EF4-FFF2-40B4-BE49-F238E27FC236}">
                <a16:creationId xmlns:a16="http://schemas.microsoft.com/office/drawing/2014/main" id="{52478C47-4324-7344-86A8-213142E1335A}"/>
              </a:ext>
            </a:extLst>
          </p:cNvPr>
          <p:cNvSpPr>
            <a:spLocks noChangeArrowheads="1"/>
          </p:cNvSpPr>
          <p:nvPr/>
        </p:nvSpPr>
        <p:spPr bwMode="auto">
          <a:xfrm>
            <a:off x="1752600" y="2030296"/>
            <a:ext cx="8686800" cy="4191000"/>
          </a:xfrm>
          <a:prstGeom prst="rect">
            <a:avLst/>
          </a:prstGeom>
          <a:solidFill>
            <a:schemeClr val="bg1"/>
          </a:solidFill>
          <a:ln w="9525">
            <a:solidFill>
              <a:schemeClr val="tx1"/>
            </a:solidFill>
            <a:miter lim="800000"/>
            <a:headEnd/>
            <a:tailEnd/>
          </a:ln>
        </p:spPr>
        <p:txBody>
          <a:bodyPr wrap="none" lIns="91436" tIns="45716" rIns="91436" bIns="45716"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Verdana" panose="020B0604030504040204" pitchFamily="34" charset="0"/>
            </a:endParaRPr>
          </a:p>
        </p:txBody>
      </p:sp>
      <p:sp>
        <p:nvSpPr>
          <p:cNvPr id="70663" name="Rectangle 9">
            <a:extLst>
              <a:ext uri="{FF2B5EF4-FFF2-40B4-BE49-F238E27FC236}">
                <a16:creationId xmlns:a16="http://schemas.microsoft.com/office/drawing/2014/main" id="{FC0E8AC9-02A1-504F-8266-50D335D190B6}"/>
              </a:ext>
            </a:extLst>
          </p:cNvPr>
          <p:cNvSpPr>
            <a:spLocks noChangeArrowheads="1"/>
          </p:cNvSpPr>
          <p:nvPr/>
        </p:nvSpPr>
        <p:spPr bwMode="auto">
          <a:xfrm>
            <a:off x="1752600" y="2030296"/>
            <a:ext cx="2057400" cy="4191000"/>
          </a:xfrm>
          <a:prstGeom prst="rect">
            <a:avLst/>
          </a:prstGeom>
          <a:solidFill>
            <a:schemeClr val="bg1"/>
          </a:solidFill>
          <a:ln w="9525">
            <a:solidFill>
              <a:schemeClr val="tx1"/>
            </a:solidFill>
            <a:miter lim="800000"/>
            <a:headEnd/>
            <a:tailEnd/>
          </a:ln>
        </p:spPr>
        <p:txBody>
          <a:bodyPr wrap="none" lIns="91436" tIns="45716" rIns="91436" bIns="45716"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Verdana" panose="020B0604030504040204" pitchFamily="34" charset="0"/>
            </a:endParaRPr>
          </a:p>
        </p:txBody>
      </p:sp>
      <p:sp>
        <p:nvSpPr>
          <p:cNvPr id="70664" name="Line 10">
            <a:extLst>
              <a:ext uri="{FF2B5EF4-FFF2-40B4-BE49-F238E27FC236}">
                <a16:creationId xmlns:a16="http://schemas.microsoft.com/office/drawing/2014/main" id="{0DF6ED1A-2903-C443-ACF6-9CE5C71C2F9D}"/>
              </a:ext>
            </a:extLst>
          </p:cNvPr>
          <p:cNvSpPr>
            <a:spLocks noChangeShapeType="1"/>
          </p:cNvSpPr>
          <p:nvPr/>
        </p:nvSpPr>
        <p:spPr bwMode="auto">
          <a:xfrm>
            <a:off x="1752600" y="3401896"/>
            <a:ext cx="8686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36" tIns="45716" rIns="91436" bIns="45716"/>
          <a:lstStyle/>
          <a:p>
            <a:endParaRPr lang="en-US"/>
          </a:p>
        </p:txBody>
      </p:sp>
      <p:sp>
        <p:nvSpPr>
          <p:cNvPr id="70665" name="Line 11">
            <a:extLst>
              <a:ext uri="{FF2B5EF4-FFF2-40B4-BE49-F238E27FC236}">
                <a16:creationId xmlns:a16="http://schemas.microsoft.com/office/drawing/2014/main" id="{C16D5B8A-E038-D64C-80AD-C18CF998BFF3}"/>
              </a:ext>
            </a:extLst>
          </p:cNvPr>
          <p:cNvSpPr>
            <a:spLocks noChangeShapeType="1"/>
          </p:cNvSpPr>
          <p:nvPr/>
        </p:nvSpPr>
        <p:spPr bwMode="auto">
          <a:xfrm>
            <a:off x="1752600" y="4849696"/>
            <a:ext cx="8686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36" tIns="45716" rIns="91436" bIns="45716"/>
          <a:lstStyle/>
          <a:p>
            <a:endParaRPr lang="en-US"/>
          </a:p>
        </p:txBody>
      </p:sp>
      <p:sp>
        <p:nvSpPr>
          <p:cNvPr id="70666" name="Line 12">
            <a:extLst>
              <a:ext uri="{FF2B5EF4-FFF2-40B4-BE49-F238E27FC236}">
                <a16:creationId xmlns:a16="http://schemas.microsoft.com/office/drawing/2014/main" id="{2E00DF6A-B314-BC4D-834A-8C3AC5DC5514}"/>
              </a:ext>
            </a:extLst>
          </p:cNvPr>
          <p:cNvSpPr>
            <a:spLocks noChangeShapeType="1"/>
          </p:cNvSpPr>
          <p:nvPr/>
        </p:nvSpPr>
        <p:spPr bwMode="auto">
          <a:xfrm>
            <a:off x="3810000" y="1725496"/>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36" tIns="45716" rIns="91436" bIns="45716"/>
          <a:lstStyle/>
          <a:p>
            <a:endParaRPr lang="en-US"/>
          </a:p>
        </p:txBody>
      </p:sp>
      <p:sp>
        <p:nvSpPr>
          <p:cNvPr id="70667" name="Text Box 13">
            <a:extLst>
              <a:ext uri="{FF2B5EF4-FFF2-40B4-BE49-F238E27FC236}">
                <a16:creationId xmlns:a16="http://schemas.microsoft.com/office/drawing/2014/main" id="{83D22456-EE38-2443-9D0E-F7570DAF3B8B}"/>
              </a:ext>
            </a:extLst>
          </p:cNvPr>
          <p:cNvSpPr txBox="1">
            <a:spLocks noChangeArrowheads="1"/>
          </p:cNvSpPr>
          <p:nvPr/>
        </p:nvSpPr>
        <p:spPr bwMode="auto">
          <a:xfrm>
            <a:off x="1752600" y="1725496"/>
            <a:ext cx="2133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6" rIns="91436" bIns="45716">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a:latin typeface="Verdana" panose="020B0604030504040204" pitchFamily="34" charset="0"/>
              </a:rPr>
              <a:t>Key</a:t>
            </a:r>
          </a:p>
        </p:txBody>
      </p:sp>
      <p:sp>
        <p:nvSpPr>
          <p:cNvPr id="70668" name="Text Box 14">
            <a:extLst>
              <a:ext uri="{FF2B5EF4-FFF2-40B4-BE49-F238E27FC236}">
                <a16:creationId xmlns:a16="http://schemas.microsoft.com/office/drawing/2014/main" id="{12961DFF-4F4F-244F-ADBE-6237589FF04B}"/>
              </a:ext>
            </a:extLst>
          </p:cNvPr>
          <p:cNvSpPr txBox="1">
            <a:spLocks noChangeArrowheads="1"/>
          </p:cNvSpPr>
          <p:nvPr/>
        </p:nvSpPr>
        <p:spPr bwMode="auto">
          <a:xfrm>
            <a:off x="3810000" y="1725496"/>
            <a:ext cx="2133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6" rIns="91436" bIns="45716">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a:latin typeface="Verdana" panose="020B0604030504040204" pitchFamily="34" charset="0"/>
              </a:rPr>
              <a:t>Value</a:t>
            </a:r>
          </a:p>
        </p:txBody>
      </p:sp>
      <p:sp>
        <p:nvSpPr>
          <p:cNvPr id="70669" name="Text Box 15">
            <a:extLst>
              <a:ext uri="{FF2B5EF4-FFF2-40B4-BE49-F238E27FC236}">
                <a16:creationId xmlns:a16="http://schemas.microsoft.com/office/drawing/2014/main" id="{F2F35410-F0A6-5B4C-A1D0-10FE913BEDD5}"/>
              </a:ext>
            </a:extLst>
          </p:cNvPr>
          <p:cNvSpPr txBox="1">
            <a:spLocks noChangeArrowheads="1"/>
          </p:cNvSpPr>
          <p:nvPr/>
        </p:nvSpPr>
        <p:spPr bwMode="auto">
          <a:xfrm>
            <a:off x="1828800" y="2106496"/>
            <a:ext cx="533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6" rIns="91436" bIns="45716">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a:latin typeface="Verdana" panose="020B0604030504040204" pitchFamily="34" charset="0"/>
              </a:rPr>
              <a:t>1</a:t>
            </a:r>
          </a:p>
        </p:txBody>
      </p:sp>
      <p:sp>
        <p:nvSpPr>
          <p:cNvPr id="70670" name="Text Box 16">
            <a:extLst>
              <a:ext uri="{FF2B5EF4-FFF2-40B4-BE49-F238E27FC236}">
                <a16:creationId xmlns:a16="http://schemas.microsoft.com/office/drawing/2014/main" id="{93A6BE34-1AAA-AC46-A374-74B44842037C}"/>
              </a:ext>
            </a:extLst>
          </p:cNvPr>
          <p:cNvSpPr txBox="1">
            <a:spLocks noChangeArrowheads="1"/>
          </p:cNvSpPr>
          <p:nvPr/>
        </p:nvSpPr>
        <p:spPr bwMode="auto">
          <a:xfrm>
            <a:off x="1828800" y="3478096"/>
            <a:ext cx="533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6" rIns="91436" bIns="45716">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a:latin typeface="Verdana" panose="020B0604030504040204" pitchFamily="34" charset="0"/>
              </a:rPr>
              <a:t>2</a:t>
            </a:r>
          </a:p>
        </p:txBody>
      </p:sp>
      <p:sp>
        <p:nvSpPr>
          <p:cNvPr id="70671" name="Text Box 17">
            <a:extLst>
              <a:ext uri="{FF2B5EF4-FFF2-40B4-BE49-F238E27FC236}">
                <a16:creationId xmlns:a16="http://schemas.microsoft.com/office/drawing/2014/main" id="{D22F4499-89D5-3148-A1F6-20F0E8BCE25D}"/>
              </a:ext>
            </a:extLst>
          </p:cNvPr>
          <p:cNvSpPr txBox="1">
            <a:spLocks noChangeArrowheads="1"/>
          </p:cNvSpPr>
          <p:nvPr/>
        </p:nvSpPr>
        <p:spPr bwMode="auto">
          <a:xfrm>
            <a:off x="1828800" y="4925896"/>
            <a:ext cx="457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6" rIns="91436" bIns="45716">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a:latin typeface="Verdana" panose="020B0604030504040204" pitchFamily="34" charset="0"/>
              </a:rPr>
              <a:t>3</a:t>
            </a:r>
          </a:p>
        </p:txBody>
      </p:sp>
      <p:grpSp>
        <p:nvGrpSpPr>
          <p:cNvPr id="70672" name="Group 35">
            <a:extLst>
              <a:ext uri="{FF2B5EF4-FFF2-40B4-BE49-F238E27FC236}">
                <a16:creationId xmlns:a16="http://schemas.microsoft.com/office/drawing/2014/main" id="{57B46121-4563-F64F-AA62-78E598EB05DD}"/>
              </a:ext>
            </a:extLst>
          </p:cNvPr>
          <p:cNvGrpSpPr>
            <a:grpSpLocks/>
          </p:cNvGrpSpPr>
          <p:nvPr/>
        </p:nvGrpSpPr>
        <p:grpSpPr bwMode="auto">
          <a:xfrm>
            <a:off x="3886200" y="2106497"/>
            <a:ext cx="6400800" cy="1235075"/>
            <a:chOff x="1488" y="1200"/>
            <a:chExt cx="4032" cy="778"/>
          </a:xfrm>
        </p:grpSpPr>
        <p:grpSp>
          <p:nvGrpSpPr>
            <p:cNvPr id="70710" name="Group 34">
              <a:extLst>
                <a:ext uri="{FF2B5EF4-FFF2-40B4-BE49-F238E27FC236}">
                  <a16:creationId xmlns:a16="http://schemas.microsoft.com/office/drawing/2014/main" id="{B9F069A4-710B-C441-A5FC-8B8365EB81B0}"/>
                </a:ext>
              </a:extLst>
            </p:cNvPr>
            <p:cNvGrpSpPr>
              <a:grpSpLocks/>
            </p:cNvGrpSpPr>
            <p:nvPr/>
          </p:nvGrpSpPr>
          <p:grpSpPr bwMode="auto">
            <a:xfrm>
              <a:off x="1488" y="1200"/>
              <a:ext cx="4032" cy="778"/>
              <a:chOff x="1488" y="1200"/>
              <a:chExt cx="4032" cy="778"/>
            </a:xfrm>
          </p:grpSpPr>
          <p:sp>
            <p:nvSpPr>
              <p:cNvPr id="70716" name="Rectangle 18">
                <a:extLst>
                  <a:ext uri="{FF2B5EF4-FFF2-40B4-BE49-F238E27FC236}">
                    <a16:creationId xmlns:a16="http://schemas.microsoft.com/office/drawing/2014/main" id="{7555D06B-35F3-6944-B421-1A3371C67D7B}"/>
                  </a:ext>
                </a:extLst>
              </p:cNvPr>
              <p:cNvSpPr>
                <a:spLocks noChangeArrowheads="1"/>
              </p:cNvSpPr>
              <p:nvPr/>
            </p:nvSpPr>
            <p:spPr bwMode="auto">
              <a:xfrm>
                <a:off x="1488" y="1200"/>
                <a:ext cx="4032" cy="768"/>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Verdana" panose="020B0604030504040204" pitchFamily="34" charset="0"/>
                </a:endParaRPr>
              </a:p>
            </p:txBody>
          </p:sp>
          <p:sp>
            <p:nvSpPr>
              <p:cNvPr id="70717" name="Text Box 25">
                <a:extLst>
                  <a:ext uri="{FF2B5EF4-FFF2-40B4-BE49-F238E27FC236}">
                    <a16:creationId xmlns:a16="http://schemas.microsoft.com/office/drawing/2014/main" id="{2CA8B5A6-E138-5B40-9064-C9E5DFD0C372}"/>
                  </a:ext>
                </a:extLst>
              </p:cNvPr>
              <p:cNvSpPr txBox="1">
                <a:spLocks noChangeArrowheads="1"/>
              </p:cNvSpPr>
              <p:nvPr/>
            </p:nvSpPr>
            <p:spPr bwMode="auto">
              <a:xfrm>
                <a:off x="1488" y="1200"/>
                <a:ext cx="48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000" b="1">
                    <a:latin typeface="Verdana" panose="020B0604030504040204" pitchFamily="34" charset="0"/>
                  </a:rPr>
                  <a:t>Name</a:t>
                </a:r>
              </a:p>
            </p:txBody>
          </p:sp>
          <p:sp>
            <p:nvSpPr>
              <p:cNvPr id="70718" name="Text Box 26">
                <a:extLst>
                  <a:ext uri="{FF2B5EF4-FFF2-40B4-BE49-F238E27FC236}">
                    <a16:creationId xmlns:a16="http://schemas.microsoft.com/office/drawing/2014/main" id="{07ED09B1-B269-2A45-AA2D-8465EF99CEBC}"/>
                  </a:ext>
                </a:extLst>
              </p:cNvPr>
              <p:cNvSpPr txBox="1">
                <a:spLocks noChangeArrowheads="1"/>
              </p:cNvSpPr>
              <p:nvPr/>
            </p:nvSpPr>
            <p:spPr bwMode="auto">
              <a:xfrm>
                <a:off x="2736" y="1200"/>
                <a:ext cx="48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000" b="1">
                    <a:latin typeface="Verdana" panose="020B0604030504040204" pitchFamily="34" charset="0"/>
                  </a:rPr>
                  <a:t>Value</a:t>
                </a:r>
              </a:p>
            </p:txBody>
          </p:sp>
          <p:sp>
            <p:nvSpPr>
              <p:cNvPr id="70719" name="Text Box 27">
                <a:extLst>
                  <a:ext uri="{FF2B5EF4-FFF2-40B4-BE49-F238E27FC236}">
                    <a16:creationId xmlns:a16="http://schemas.microsoft.com/office/drawing/2014/main" id="{A53D50EE-58ED-5446-B9B6-300E215698FA}"/>
                  </a:ext>
                </a:extLst>
              </p:cNvPr>
              <p:cNvSpPr txBox="1">
                <a:spLocks noChangeArrowheads="1"/>
              </p:cNvSpPr>
              <p:nvPr/>
            </p:nvSpPr>
            <p:spPr bwMode="auto">
              <a:xfrm>
                <a:off x="1488" y="1536"/>
                <a:ext cx="43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000">
                    <a:latin typeface="Verdana" panose="020B0604030504040204" pitchFamily="34" charset="0"/>
                  </a:rPr>
                  <a:t>toon</a:t>
                </a:r>
              </a:p>
            </p:txBody>
          </p:sp>
          <p:sp>
            <p:nvSpPr>
              <p:cNvPr id="70720" name="Text Box 28">
                <a:extLst>
                  <a:ext uri="{FF2B5EF4-FFF2-40B4-BE49-F238E27FC236}">
                    <a16:creationId xmlns:a16="http://schemas.microsoft.com/office/drawing/2014/main" id="{9B4B54C2-947B-2E48-AD42-ECBB29A71ADC}"/>
                  </a:ext>
                </a:extLst>
              </p:cNvPr>
              <p:cNvSpPr txBox="1">
                <a:spLocks noChangeArrowheads="1"/>
              </p:cNvSpPr>
              <p:nvPr/>
            </p:nvSpPr>
            <p:spPr bwMode="auto">
              <a:xfrm>
                <a:off x="1488" y="1680"/>
                <a:ext cx="86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000">
                    <a:latin typeface="Verdana" panose="020B0604030504040204" pitchFamily="34" charset="0"/>
                  </a:rPr>
                  <a:t>inventoryQty</a:t>
                </a:r>
              </a:p>
            </p:txBody>
          </p:sp>
          <p:sp>
            <p:nvSpPr>
              <p:cNvPr id="70721" name="Text Box 29">
                <a:extLst>
                  <a:ext uri="{FF2B5EF4-FFF2-40B4-BE49-F238E27FC236}">
                    <a16:creationId xmlns:a16="http://schemas.microsoft.com/office/drawing/2014/main" id="{7F9BA900-EE33-A143-A136-08B9477E99BA}"/>
                  </a:ext>
                </a:extLst>
              </p:cNvPr>
              <p:cNvSpPr txBox="1">
                <a:spLocks noChangeArrowheads="1"/>
              </p:cNvSpPr>
              <p:nvPr/>
            </p:nvSpPr>
            <p:spPr bwMode="auto">
              <a:xfrm>
                <a:off x="1488" y="1824"/>
                <a:ext cx="43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000">
                    <a:latin typeface="Verdana" panose="020B0604030504040204" pitchFamily="34" charset="0"/>
                  </a:rPr>
                  <a:t>brakes</a:t>
                </a:r>
              </a:p>
            </p:txBody>
          </p:sp>
          <p:sp>
            <p:nvSpPr>
              <p:cNvPr id="70722" name="Text Box 30">
                <a:extLst>
                  <a:ext uri="{FF2B5EF4-FFF2-40B4-BE49-F238E27FC236}">
                    <a16:creationId xmlns:a16="http://schemas.microsoft.com/office/drawing/2014/main" id="{EA08A027-FA20-DE4B-942F-22539B976516}"/>
                  </a:ext>
                </a:extLst>
              </p:cNvPr>
              <p:cNvSpPr txBox="1">
                <a:spLocks noChangeArrowheads="1"/>
              </p:cNvSpPr>
              <p:nvPr/>
            </p:nvSpPr>
            <p:spPr bwMode="auto">
              <a:xfrm>
                <a:off x="2736" y="1392"/>
                <a:ext cx="273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000">
                    <a:latin typeface="Verdana" panose="020B0604030504040204" pitchFamily="34" charset="0"/>
                  </a:rPr>
                  <a:t>Rocket-Powered Roller Skates</a:t>
                </a:r>
              </a:p>
            </p:txBody>
          </p:sp>
          <p:sp>
            <p:nvSpPr>
              <p:cNvPr id="70723" name="Text Box 31">
                <a:extLst>
                  <a:ext uri="{FF2B5EF4-FFF2-40B4-BE49-F238E27FC236}">
                    <a16:creationId xmlns:a16="http://schemas.microsoft.com/office/drawing/2014/main" id="{8B8C0E7A-7E0B-E84D-8326-63B3904BBDAC}"/>
                  </a:ext>
                </a:extLst>
              </p:cNvPr>
              <p:cNvSpPr txBox="1">
                <a:spLocks noChangeArrowheads="1"/>
              </p:cNvSpPr>
              <p:nvPr/>
            </p:nvSpPr>
            <p:spPr bwMode="auto">
              <a:xfrm>
                <a:off x="2736" y="1536"/>
                <a:ext cx="91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000">
                    <a:latin typeface="Verdana" panose="020B0604030504040204" pitchFamily="34" charset="0"/>
                  </a:rPr>
                  <a:t>Ready, Set, Zoom</a:t>
                </a:r>
              </a:p>
            </p:txBody>
          </p:sp>
          <p:sp>
            <p:nvSpPr>
              <p:cNvPr id="70724" name="Text Box 32">
                <a:extLst>
                  <a:ext uri="{FF2B5EF4-FFF2-40B4-BE49-F238E27FC236}">
                    <a16:creationId xmlns:a16="http://schemas.microsoft.com/office/drawing/2014/main" id="{09EE5740-4558-A343-9CB5-47687359AF03}"/>
                  </a:ext>
                </a:extLst>
              </p:cNvPr>
              <p:cNvSpPr txBox="1">
                <a:spLocks noChangeArrowheads="1"/>
              </p:cNvSpPr>
              <p:nvPr/>
            </p:nvSpPr>
            <p:spPr bwMode="auto">
              <a:xfrm>
                <a:off x="2736" y="1680"/>
                <a:ext cx="115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000">
                    <a:latin typeface="Verdana" panose="020B0604030504040204" pitchFamily="34" charset="0"/>
                  </a:rPr>
                  <a:t>5</a:t>
                </a:r>
              </a:p>
            </p:txBody>
          </p:sp>
          <p:sp>
            <p:nvSpPr>
              <p:cNvPr id="70725" name="Text Box 33">
                <a:extLst>
                  <a:ext uri="{FF2B5EF4-FFF2-40B4-BE49-F238E27FC236}">
                    <a16:creationId xmlns:a16="http://schemas.microsoft.com/office/drawing/2014/main" id="{703500A9-B194-0E42-894A-5BDA47FD5945}"/>
                  </a:ext>
                </a:extLst>
              </p:cNvPr>
              <p:cNvSpPr txBox="1">
                <a:spLocks noChangeArrowheads="1"/>
              </p:cNvSpPr>
              <p:nvPr/>
            </p:nvSpPr>
            <p:spPr bwMode="auto">
              <a:xfrm>
                <a:off x="2736" y="1824"/>
                <a:ext cx="134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000">
                    <a:latin typeface="Verdana" panose="020B0604030504040204" pitchFamily="34" charset="0"/>
                  </a:rPr>
                  <a:t>false</a:t>
                </a:r>
              </a:p>
            </p:txBody>
          </p:sp>
        </p:grpSp>
        <p:sp>
          <p:nvSpPr>
            <p:cNvPr id="70711" name="Line 19">
              <a:extLst>
                <a:ext uri="{FF2B5EF4-FFF2-40B4-BE49-F238E27FC236}">
                  <a16:creationId xmlns:a16="http://schemas.microsoft.com/office/drawing/2014/main" id="{66A9EA82-2F2B-534B-8076-22F81C951027}"/>
                </a:ext>
              </a:extLst>
            </p:cNvPr>
            <p:cNvSpPr>
              <a:spLocks noChangeShapeType="1"/>
            </p:cNvSpPr>
            <p:nvPr/>
          </p:nvSpPr>
          <p:spPr bwMode="auto">
            <a:xfrm>
              <a:off x="1488" y="1392"/>
              <a:ext cx="40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712" name="Line 20">
              <a:extLst>
                <a:ext uri="{FF2B5EF4-FFF2-40B4-BE49-F238E27FC236}">
                  <a16:creationId xmlns:a16="http://schemas.microsoft.com/office/drawing/2014/main" id="{70B9DC29-1F6F-2448-80F6-83CB501A7ABD}"/>
                </a:ext>
              </a:extLst>
            </p:cNvPr>
            <p:cNvSpPr>
              <a:spLocks noChangeShapeType="1"/>
            </p:cNvSpPr>
            <p:nvPr/>
          </p:nvSpPr>
          <p:spPr bwMode="auto">
            <a:xfrm>
              <a:off x="1488" y="1536"/>
              <a:ext cx="40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713" name="Line 21">
              <a:extLst>
                <a:ext uri="{FF2B5EF4-FFF2-40B4-BE49-F238E27FC236}">
                  <a16:creationId xmlns:a16="http://schemas.microsoft.com/office/drawing/2014/main" id="{1333EB01-6AF0-A048-89EA-284D42F5CE00}"/>
                </a:ext>
              </a:extLst>
            </p:cNvPr>
            <p:cNvSpPr>
              <a:spLocks noChangeShapeType="1"/>
            </p:cNvSpPr>
            <p:nvPr/>
          </p:nvSpPr>
          <p:spPr bwMode="auto">
            <a:xfrm>
              <a:off x="1488" y="1824"/>
              <a:ext cx="40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714" name="Line 22">
              <a:extLst>
                <a:ext uri="{FF2B5EF4-FFF2-40B4-BE49-F238E27FC236}">
                  <a16:creationId xmlns:a16="http://schemas.microsoft.com/office/drawing/2014/main" id="{44B20AF8-8119-7941-B67D-57925228CE95}"/>
                </a:ext>
              </a:extLst>
            </p:cNvPr>
            <p:cNvSpPr>
              <a:spLocks noChangeShapeType="1"/>
            </p:cNvSpPr>
            <p:nvPr/>
          </p:nvSpPr>
          <p:spPr bwMode="auto">
            <a:xfrm>
              <a:off x="1488" y="1680"/>
              <a:ext cx="40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715" name="Line 23">
              <a:extLst>
                <a:ext uri="{FF2B5EF4-FFF2-40B4-BE49-F238E27FC236}">
                  <a16:creationId xmlns:a16="http://schemas.microsoft.com/office/drawing/2014/main" id="{8B5F189A-3EC9-2547-8434-C6670A8FC170}"/>
                </a:ext>
              </a:extLst>
            </p:cNvPr>
            <p:cNvSpPr>
              <a:spLocks noChangeShapeType="1"/>
            </p:cNvSpPr>
            <p:nvPr/>
          </p:nvSpPr>
          <p:spPr bwMode="auto">
            <a:xfrm>
              <a:off x="2736" y="1200"/>
              <a:ext cx="0" cy="7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673" name="Text Box 24">
            <a:extLst>
              <a:ext uri="{FF2B5EF4-FFF2-40B4-BE49-F238E27FC236}">
                <a16:creationId xmlns:a16="http://schemas.microsoft.com/office/drawing/2014/main" id="{1774FD8A-B024-664D-8D41-3A8A9E8B9958}"/>
              </a:ext>
            </a:extLst>
          </p:cNvPr>
          <p:cNvSpPr txBox="1">
            <a:spLocks noChangeArrowheads="1"/>
          </p:cNvSpPr>
          <p:nvPr/>
        </p:nvSpPr>
        <p:spPr bwMode="auto">
          <a:xfrm>
            <a:off x="3886200" y="2411297"/>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6" rIns="91436" bIns="45716">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000">
                <a:latin typeface="Verdana" panose="020B0604030504040204" pitchFamily="34" charset="0"/>
              </a:rPr>
              <a:t>name</a:t>
            </a:r>
          </a:p>
        </p:txBody>
      </p:sp>
      <p:grpSp>
        <p:nvGrpSpPr>
          <p:cNvPr id="70674" name="Group 36">
            <a:extLst>
              <a:ext uri="{FF2B5EF4-FFF2-40B4-BE49-F238E27FC236}">
                <a16:creationId xmlns:a16="http://schemas.microsoft.com/office/drawing/2014/main" id="{C6282DAE-03EF-DE46-B368-E31566BE9949}"/>
              </a:ext>
            </a:extLst>
          </p:cNvPr>
          <p:cNvGrpSpPr>
            <a:grpSpLocks/>
          </p:cNvGrpSpPr>
          <p:nvPr/>
        </p:nvGrpSpPr>
        <p:grpSpPr bwMode="auto">
          <a:xfrm>
            <a:off x="3886200" y="3554297"/>
            <a:ext cx="6400800" cy="1235075"/>
            <a:chOff x="1488" y="1200"/>
            <a:chExt cx="4032" cy="778"/>
          </a:xfrm>
        </p:grpSpPr>
        <p:grpSp>
          <p:nvGrpSpPr>
            <p:cNvPr id="70694" name="Group 37">
              <a:extLst>
                <a:ext uri="{FF2B5EF4-FFF2-40B4-BE49-F238E27FC236}">
                  <a16:creationId xmlns:a16="http://schemas.microsoft.com/office/drawing/2014/main" id="{E7EF21B4-3689-5740-A91E-6CCC5CBF9852}"/>
                </a:ext>
              </a:extLst>
            </p:cNvPr>
            <p:cNvGrpSpPr>
              <a:grpSpLocks/>
            </p:cNvGrpSpPr>
            <p:nvPr/>
          </p:nvGrpSpPr>
          <p:grpSpPr bwMode="auto">
            <a:xfrm>
              <a:off x="1488" y="1200"/>
              <a:ext cx="4032" cy="778"/>
              <a:chOff x="1488" y="1200"/>
              <a:chExt cx="4032" cy="778"/>
            </a:xfrm>
          </p:grpSpPr>
          <p:sp>
            <p:nvSpPr>
              <p:cNvPr id="70700" name="Rectangle 38">
                <a:extLst>
                  <a:ext uri="{FF2B5EF4-FFF2-40B4-BE49-F238E27FC236}">
                    <a16:creationId xmlns:a16="http://schemas.microsoft.com/office/drawing/2014/main" id="{58EBB874-DA5A-E041-93F4-2AD07589FE30}"/>
                  </a:ext>
                </a:extLst>
              </p:cNvPr>
              <p:cNvSpPr>
                <a:spLocks noChangeArrowheads="1"/>
              </p:cNvSpPr>
              <p:nvPr/>
            </p:nvSpPr>
            <p:spPr bwMode="auto">
              <a:xfrm>
                <a:off x="1488" y="1200"/>
                <a:ext cx="4032" cy="768"/>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Verdana" panose="020B0604030504040204" pitchFamily="34" charset="0"/>
                </a:endParaRPr>
              </a:p>
            </p:txBody>
          </p:sp>
          <p:sp>
            <p:nvSpPr>
              <p:cNvPr id="70701" name="Text Box 39">
                <a:extLst>
                  <a:ext uri="{FF2B5EF4-FFF2-40B4-BE49-F238E27FC236}">
                    <a16:creationId xmlns:a16="http://schemas.microsoft.com/office/drawing/2014/main" id="{C558BF1F-0F10-FD4B-8942-90B625D9C931}"/>
                  </a:ext>
                </a:extLst>
              </p:cNvPr>
              <p:cNvSpPr txBox="1">
                <a:spLocks noChangeArrowheads="1"/>
              </p:cNvSpPr>
              <p:nvPr/>
            </p:nvSpPr>
            <p:spPr bwMode="auto">
              <a:xfrm>
                <a:off x="1488" y="1200"/>
                <a:ext cx="48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000" b="1">
                    <a:latin typeface="Verdana" panose="020B0604030504040204" pitchFamily="34" charset="0"/>
                  </a:rPr>
                  <a:t>Name</a:t>
                </a:r>
              </a:p>
            </p:txBody>
          </p:sp>
          <p:sp>
            <p:nvSpPr>
              <p:cNvPr id="70702" name="Text Box 40">
                <a:extLst>
                  <a:ext uri="{FF2B5EF4-FFF2-40B4-BE49-F238E27FC236}">
                    <a16:creationId xmlns:a16="http://schemas.microsoft.com/office/drawing/2014/main" id="{ECA5128C-5743-304D-B724-A4DEF61562D5}"/>
                  </a:ext>
                </a:extLst>
              </p:cNvPr>
              <p:cNvSpPr txBox="1">
                <a:spLocks noChangeArrowheads="1"/>
              </p:cNvSpPr>
              <p:nvPr/>
            </p:nvSpPr>
            <p:spPr bwMode="auto">
              <a:xfrm>
                <a:off x="2736" y="1200"/>
                <a:ext cx="48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000" b="1">
                    <a:latin typeface="Verdana" panose="020B0604030504040204" pitchFamily="34" charset="0"/>
                  </a:rPr>
                  <a:t>Value</a:t>
                </a:r>
              </a:p>
            </p:txBody>
          </p:sp>
          <p:sp>
            <p:nvSpPr>
              <p:cNvPr id="70703" name="Text Box 41">
                <a:extLst>
                  <a:ext uri="{FF2B5EF4-FFF2-40B4-BE49-F238E27FC236}">
                    <a16:creationId xmlns:a16="http://schemas.microsoft.com/office/drawing/2014/main" id="{4DD53676-A0B0-4745-BF0B-7D3AA2A454E5}"/>
                  </a:ext>
                </a:extLst>
              </p:cNvPr>
              <p:cNvSpPr txBox="1">
                <a:spLocks noChangeArrowheads="1"/>
              </p:cNvSpPr>
              <p:nvPr/>
            </p:nvSpPr>
            <p:spPr bwMode="auto">
              <a:xfrm>
                <a:off x="1488" y="1536"/>
                <a:ext cx="43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000">
                    <a:latin typeface="Verdana" panose="020B0604030504040204" pitchFamily="34" charset="0"/>
                  </a:rPr>
                  <a:t>toon</a:t>
                </a:r>
              </a:p>
            </p:txBody>
          </p:sp>
          <p:sp>
            <p:nvSpPr>
              <p:cNvPr id="70704" name="Text Box 42">
                <a:extLst>
                  <a:ext uri="{FF2B5EF4-FFF2-40B4-BE49-F238E27FC236}">
                    <a16:creationId xmlns:a16="http://schemas.microsoft.com/office/drawing/2014/main" id="{7DF7559F-375B-B44B-83CB-4ABCCB675DC8}"/>
                  </a:ext>
                </a:extLst>
              </p:cNvPr>
              <p:cNvSpPr txBox="1">
                <a:spLocks noChangeArrowheads="1"/>
              </p:cNvSpPr>
              <p:nvPr/>
            </p:nvSpPr>
            <p:spPr bwMode="auto">
              <a:xfrm>
                <a:off x="1488" y="1680"/>
                <a:ext cx="86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000">
                    <a:latin typeface="Verdana" panose="020B0604030504040204" pitchFamily="34" charset="0"/>
                  </a:rPr>
                  <a:t>inventoryQty</a:t>
                </a:r>
              </a:p>
            </p:txBody>
          </p:sp>
          <p:sp>
            <p:nvSpPr>
              <p:cNvPr id="70705" name="Text Box 43">
                <a:extLst>
                  <a:ext uri="{FF2B5EF4-FFF2-40B4-BE49-F238E27FC236}">
                    <a16:creationId xmlns:a16="http://schemas.microsoft.com/office/drawing/2014/main" id="{4F24470F-FD43-5C40-8AA5-17F5CCCEEC3F}"/>
                  </a:ext>
                </a:extLst>
              </p:cNvPr>
              <p:cNvSpPr txBox="1">
                <a:spLocks noChangeArrowheads="1"/>
              </p:cNvSpPr>
              <p:nvPr/>
            </p:nvSpPr>
            <p:spPr bwMode="auto">
              <a:xfrm>
                <a:off x="1488" y="1824"/>
                <a:ext cx="43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000">
                    <a:latin typeface="Verdana" panose="020B0604030504040204" pitchFamily="34" charset="0"/>
                  </a:rPr>
                  <a:t>brakes</a:t>
                </a:r>
              </a:p>
            </p:txBody>
          </p:sp>
          <p:sp>
            <p:nvSpPr>
              <p:cNvPr id="70706" name="Text Box 44">
                <a:extLst>
                  <a:ext uri="{FF2B5EF4-FFF2-40B4-BE49-F238E27FC236}">
                    <a16:creationId xmlns:a16="http://schemas.microsoft.com/office/drawing/2014/main" id="{254AE753-E409-264B-947A-66C7015FC9B3}"/>
                  </a:ext>
                </a:extLst>
              </p:cNvPr>
              <p:cNvSpPr txBox="1">
                <a:spLocks noChangeArrowheads="1"/>
              </p:cNvSpPr>
              <p:nvPr/>
            </p:nvSpPr>
            <p:spPr bwMode="auto">
              <a:xfrm>
                <a:off x="2736" y="1392"/>
                <a:ext cx="273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000">
                    <a:latin typeface="Verdana" panose="020B0604030504040204" pitchFamily="34" charset="0"/>
                  </a:rPr>
                  <a:t>Little Giant Do-It-Yourself Rocket-Sled Kit</a:t>
                </a:r>
              </a:p>
            </p:txBody>
          </p:sp>
          <p:sp>
            <p:nvSpPr>
              <p:cNvPr id="70707" name="Text Box 45">
                <a:extLst>
                  <a:ext uri="{FF2B5EF4-FFF2-40B4-BE49-F238E27FC236}">
                    <a16:creationId xmlns:a16="http://schemas.microsoft.com/office/drawing/2014/main" id="{4190BEE5-1581-264A-929A-9586955C4F2B}"/>
                  </a:ext>
                </a:extLst>
              </p:cNvPr>
              <p:cNvSpPr txBox="1">
                <a:spLocks noChangeArrowheads="1"/>
              </p:cNvSpPr>
              <p:nvPr/>
            </p:nvSpPr>
            <p:spPr bwMode="auto">
              <a:xfrm>
                <a:off x="2736" y="1536"/>
                <a:ext cx="91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000">
                    <a:latin typeface="Verdana" panose="020B0604030504040204" pitchFamily="34" charset="0"/>
                  </a:rPr>
                  <a:t>Beep Prepared</a:t>
                </a:r>
              </a:p>
            </p:txBody>
          </p:sp>
          <p:sp>
            <p:nvSpPr>
              <p:cNvPr id="70708" name="Text Box 46">
                <a:extLst>
                  <a:ext uri="{FF2B5EF4-FFF2-40B4-BE49-F238E27FC236}">
                    <a16:creationId xmlns:a16="http://schemas.microsoft.com/office/drawing/2014/main" id="{F802BBD0-1005-854F-A2D5-7C62D152C8A2}"/>
                  </a:ext>
                </a:extLst>
              </p:cNvPr>
              <p:cNvSpPr txBox="1">
                <a:spLocks noChangeArrowheads="1"/>
              </p:cNvSpPr>
              <p:nvPr/>
            </p:nvSpPr>
            <p:spPr bwMode="auto">
              <a:xfrm>
                <a:off x="2736" y="1680"/>
                <a:ext cx="115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000">
                    <a:latin typeface="Verdana" panose="020B0604030504040204" pitchFamily="34" charset="0"/>
                  </a:rPr>
                  <a:t>4</a:t>
                </a:r>
              </a:p>
            </p:txBody>
          </p:sp>
          <p:sp>
            <p:nvSpPr>
              <p:cNvPr id="70709" name="Text Box 47">
                <a:extLst>
                  <a:ext uri="{FF2B5EF4-FFF2-40B4-BE49-F238E27FC236}">
                    <a16:creationId xmlns:a16="http://schemas.microsoft.com/office/drawing/2014/main" id="{AEBD724B-3FDF-1744-A820-9A8AE81A2827}"/>
                  </a:ext>
                </a:extLst>
              </p:cNvPr>
              <p:cNvSpPr txBox="1">
                <a:spLocks noChangeArrowheads="1"/>
              </p:cNvSpPr>
              <p:nvPr/>
            </p:nvSpPr>
            <p:spPr bwMode="auto">
              <a:xfrm>
                <a:off x="2736" y="1824"/>
                <a:ext cx="134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000">
                    <a:latin typeface="Verdana" panose="020B0604030504040204" pitchFamily="34" charset="0"/>
                  </a:rPr>
                  <a:t>false</a:t>
                </a:r>
              </a:p>
            </p:txBody>
          </p:sp>
        </p:grpSp>
        <p:sp>
          <p:nvSpPr>
            <p:cNvPr id="70695" name="Line 48">
              <a:extLst>
                <a:ext uri="{FF2B5EF4-FFF2-40B4-BE49-F238E27FC236}">
                  <a16:creationId xmlns:a16="http://schemas.microsoft.com/office/drawing/2014/main" id="{C2C9FEBF-14E4-4A42-ABA8-8A38C3FCFB65}"/>
                </a:ext>
              </a:extLst>
            </p:cNvPr>
            <p:cNvSpPr>
              <a:spLocks noChangeShapeType="1"/>
            </p:cNvSpPr>
            <p:nvPr/>
          </p:nvSpPr>
          <p:spPr bwMode="auto">
            <a:xfrm>
              <a:off x="1488" y="1392"/>
              <a:ext cx="40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696" name="Line 49">
              <a:extLst>
                <a:ext uri="{FF2B5EF4-FFF2-40B4-BE49-F238E27FC236}">
                  <a16:creationId xmlns:a16="http://schemas.microsoft.com/office/drawing/2014/main" id="{19103B1C-F205-9047-B061-B9EAA79D2380}"/>
                </a:ext>
              </a:extLst>
            </p:cNvPr>
            <p:cNvSpPr>
              <a:spLocks noChangeShapeType="1"/>
            </p:cNvSpPr>
            <p:nvPr/>
          </p:nvSpPr>
          <p:spPr bwMode="auto">
            <a:xfrm>
              <a:off x="1488" y="1536"/>
              <a:ext cx="40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697" name="Line 50">
              <a:extLst>
                <a:ext uri="{FF2B5EF4-FFF2-40B4-BE49-F238E27FC236}">
                  <a16:creationId xmlns:a16="http://schemas.microsoft.com/office/drawing/2014/main" id="{52FFC8FC-C3DE-3843-A4E6-B88BE7A60E0C}"/>
                </a:ext>
              </a:extLst>
            </p:cNvPr>
            <p:cNvSpPr>
              <a:spLocks noChangeShapeType="1"/>
            </p:cNvSpPr>
            <p:nvPr/>
          </p:nvSpPr>
          <p:spPr bwMode="auto">
            <a:xfrm>
              <a:off x="1488" y="1824"/>
              <a:ext cx="40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698" name="Line 51">
              <a:extLst>
                <a:ext uri="{FF2B5EF4-FFF2-40B4-BE49-F238E27FC236}">
                  <a16:creationId xmlns:a16="http://schemas.microsoft.com/office/drawing/2014/main" id="{2957AF62-F305-A045-8DEF-77DC9DB0EC4B}"/>
                </a:ext>
              </a:extLst>
            </p:cNvPr>
            <p:cNvSpPr>
              <a:spLocks noChangeShapeType="1"/>
            </p:cNvSpPr>
            <p:nvPr/>
          </p:nvSpPr>
          <p:spPr bwMode="auto">
            <a:xfrm>
              <a:off x="1488" y="1680"/>
              <a:ext cx="40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699" name="Line 52">
              <a:extLst>
                <a:ext uri="{FF2B5EF4-FFF2-40B4-BE49-F238E27FC236}">
                  <a16:creationId xmlns:a16="http://schemas.microsoft.com/office/drawing/2014/main" id="{B7CEF058-7FE9-2549-BB55-B59E6CB73A6A}"/>
                </a:ext>
              </a:extLst>
            </p:cNvPr>
            <p:cNvSpPr>
              <a:spLocks noChangeShapeType="1"/>
            </p:cNvSpPr>
            <p:nvPr/>
          </p:nvSpPr>
          <p:spPr bwMode="auto">
            <a:xfrm>
              <a:off x="2736" y="1200"/>
              <a:ext cx="0" cy="7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675" name="Group 53">
            <a:extLst>
              <a:ext uri="{FF2B5EF4-FFF2-40B4-BE49-F238E27FC236}">
                <a16:creationId xmlns:a16="http://schemas.microsoft.com/office/drawing/2014/main" id="{AF54143F-25F0-D441-BCE8-92B86B7B45B7}"/>
              </a:ext>
            </a:extLst>
          </p:cNvPr>
          <p:cNvGrpSpPr>
            <a:grpSpLocks/>
          </p:cNvGrpSpPr>
          <p:nvPr/>
        </p:nvGrpSpPr>
        <p:grpSpPr bwMode="auto">
          <a:xfrm>
            <a:off x="3886200" y="4925897"/>
            <a:ext cx="6400800" cy="1235075"/>
            <a:chOff x="1488" y="1200"/>
            <a:chExt cx="4032" cy="778"/>
          </a:xfrm>
        </p:grpSpPr>
        <p:grpSp>
          <p:nvGrpSpPr>
            <p:cNvPr id="70678" name="Group 54">
              <a:extLst>
                <a:ext uri="{FF2B5EF4-FFF2-40B4-BE49-F238E27FC236}">
                  <a16:creationId xmlns:a16="http://schemas.microsoft.com/office/drawing/2014/main" id="{2E9E24AB-116F-CA4E-AEFB-C318E072805E}"/>
                </a:ext>
              </a:extLst>
            </p:cNvPr>
            <p:cNvGrpSpPr>
              <a:grpSpLocks/>
            </p:cNvGrpSpPr>
            <p:nvPr/>
          </p:nvGrpSpPr>
          <p:grpSpPr bwMode="auto">
            <a:xfrm>
              <a:off x="1488" y="1200"/>
              <a:ext cx="4032" cy="778"/>
              <a:chOff x="1488" y="1200"/>
              <a:chExt cx="4032" cy="778"/>
            </a:xfrm>
          </p:grpSpPr>
          <p:sp>
            <p:nvSpPr>
              <p:cNvPr id="70684" name="Rectangle 55">
                <a:extLst>
                  <a:ext uri="{FF2B5EF4-FFF2-40B4-BE49-F238E27FC236}">
                    <a16:creationId xmlns:a16="http://schemas.microsoft.com/office/drawing/2014/main" id="{DF49F4AC-D1D1-F24F-A423-DA2AA494E957}"/>
                  </a:ext>
                </a:extLst>
              </p:cNvPr>
              <p:cNvSpPr>
                <a:spLocks noChangeArrowheads="1"/>
              </p:cNvSpPr>
              <p:nvPr/>
            </p:nvSpPr>
            <p:spPr bwMode="auto">
              <a:xfrm>
                <a:off x="1488" y="1200"/>
                <a:ext cx="4032" cy="768"/>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Verdana" panose="020B0604030504040204" pitchFamily="34" charset="0"/>
                </a:endParaRPr>
              </a:p>
            </p:txBody>
          </p:sp>
          <p:sp>
            <p:nvSpPr>
              <p:cNvPr id="70685" name="Text Box 56">
                <a:extLst>
                  <a:ext uri="{FF2B5EF4-FFF2-40B4-BE49-F238E27FC236}">
                    <a16:creationId xmlns:a16="http://schemas.microsoft.com/office/drawing/2014/main" id="{B519B36B-CF69-B54E-BE8E-B3A03C87020E}"/>
                  </a:ext>
                </a:extLst>
              </p:cNvPr>
              <p:cNvSpPr txBox="1">
                <a:spLocks noChangeArrowheads="1"/>
              </p:cNvSpPr>
              <p:nvPr/>
            </p:nvSpPr>
            <p:spPr bwMode="auto">
              <a:xfrm>
                <a:off x="1488" y="1200"/>
                <a:ext cx="48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000" b="1">
                    <a:latin typeface="Verdana" panose="020B0604030504040204" pitchFamily="34" charset="0"/>
                  </a:rPr>
                  <a:t>Name</a:t>
                </a:r>
              </a:p>
            </p:txBody>
          </p:sp>
          <p:sp>
            <p:nvSpPr>
              <p:cNvPr id="70686" name="Text Box 57">
                <a:extLst>
                  <a:ext uri="{FF2B5EF4-FFF2-40B4-BE49-F238E27FC236}">
                    <a16:creationId xmlns:a16="http://schemas.microsoft.com/office/drawing/2014/main" id="{8C48780D-6A2E-614A-BDBA-55D74BE57153}"/>
                  </a:ext>
                </a:extLst>
              </p:cNvPr>
              <p:cNvSpPr txBox="1">
                <a:spLocks noChangeArrowheads="1"/>
              </p:cNvSpPr>
              <p:nvPr/>
            </p:nvSpPr>
            <p:spPr bwMode="auto">
              <a:xfrm>
                <a:off x="2736" y="1200"/>
                <a:ext cx="48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000" b="1">
                    <a:latin typeface="Verdana" panose="020B0604030504040204" pitchFamily="34" charset="0"/>
                  </a:rPr>
                  <a:t>Value</a:t>
                </a:r>
              </a:p>
            </p:txBody>
          </p:sp>
          <p:sp>
            <p:nvSpPr>
              <p:cNvPr id="70687" name="Text Box 58">
                <a:extLst>
                  <a:ext uri="{FF2B5EF4-FFF2-40B4-BE49-F238E27FC236}">
                    <a16:creationId xmlns:a16="http://schemas.microsoft.com/office/drawing/2014/main" id="{818C8834-2FEA-A042-AD7A-BBCEE0B21FAB}"/>
                  </a:ext>
                </a:extLst>
              </p:cNvPr>
              <p:cNvSpPr txBox="1">
                <a:spLocks noChangeArrowheads="1"/>
              </p:cNvSpPr>
              <p:nvPr/>
            </p:nvSpPr>
            <p:spPr bwMode="auto">
              <a:xfrm>
                <a:off x="1488" y="1536"/>
                <a:ext cx="43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000">
                    <a:latin typeface="Verdana" panose="020B0604030504040204" pitchFamily="34" charset="0"/>
                  </a:rPr>
                  <a:t>toon</a:t>
                </a:r>
              </a:p>
            </p:txBody>
          </p:sp>
          <p:sp>
            <p:nvSpPr>
              <p:cNvPr id="70688" name="Text Box 59">
                <a:extLst>
                  <a:ext uri="{FF2B5EF4-FFF2-40B4-BE49-F238E27FC236}">
                    <a16:creationId xmlns:a16="http://schemas.microsoft.com/office/drawing/2014/main" id="{EF9CC3CA-2615-C04E-A594-6DB83287AE14}"/>
                  </a:ext>
                </a:extLst>
              </p:cNvPr>
              <p:cNvSpPr txBox="1">
                <a:spLocks noChangeArrowheads="1"/>
              </p:cNvSpPr>
              <p:nvPr/>
            </p:nvSpPr>
            <p:spPr bwMode="auto">
              <a:xfrm>
                <a:off x="1488" y="1680"/>
                <a:ext cx="86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000">
                    <a:latin typeface="Verdana" panose="020B0604030504040204" pitchFamily="34" charset="0"/>
                  </a:rPr>
                  <a:t>inventoryQty</a:t>
                </a:r>
              </a:p>
            </p:txBody>
          </p:sp>
          <p:sp>
            <p:nvSpPr>
              <p:cNvPr id="70689" name="Text Box 60">
                <a:extLst>
                  <a:ext uri="{FF2B5EF4-FFF2-40B4-BE49-F238E27FC236}">
                    <a16:creationId xmlns:a16="http://schemas.microsoft.com/office/drawing/2014/main" id="{1C034FF4-5AA6-E341-9F0F-EC4247F4E43F}"/>
                  </a:ext>
                </a:extLst>
              </p:cNvPr>
              <p:cNvSpPr txBox="1">
                <a:spLocks noChangeArrowheads="1"/>
              </p:cNvSpPr>
              <p:nvPr/>
            </p:nvSpPr>
            <p:spPr bwMode="auto">
              <a:xfrm>
                <a:off x="1488" y="1824"/>
                <a:ext cx="43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000" dirty="0">
                    <a:solidFill>
                      <a:srgbClr val="FF0000"/>
                    </a:solidFill>
                    <a:latin typeface="Verdana" panose="020B0604030504040204" pitchFamily="34" charset="0"/>
                  </a:rPr>
                  <a:t>wheels</a:t>
                </a:r>
              </a:p>
            </p:txBody>
          </p:sp>
          <p:sp>
            <p:nvSpPr>
              <p:cNvPr id="70690" name="Text Box 61">
                <a:extLst>
                  <a:ext uri="{FF2B5EF4-FFF2-40B4-BE49-F238E27FC236}">
                    <a16:creationId xmlns:a16="http://schemas.microsoft.com/office/drawing/2014/main" id="{3DBCBA8C-C018-EE4F-B802-29011311A25C}"/>
                  </a:ext>
                </a:extLst>
              </p:cNvPr>
              <p:cNvSpPr txBox="1">
                <a:spLocks noChangeArrowheads="1"/>
              </p:cNvSpPr>
              <p:nvPr/>
            </p:nvSpPr>
            <p:spPr bwMode="auto">
              <a:xfrm>
                <a:off x="2736" y="1392"/>
                <a:ext cx="273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000">
                    <a:latin typeface="Verdana" panose="020B0604030504040204" pitchFamily="34" charset="0"/>
                  </a:rPr>
                  <a:t>Acme Jet Propelled Unicycle</a:t>
                </a:r>
              </a:p>
            </p:txBody>
          </p:sp>
          <p:sp>
            <p:nvSpPr>
              <p:cNvPr id="70691" name="Text Box 62">
                <a:extLst>
                  <a:ext uri="{FF2B5EF4-FFF2-40B4-BE49-F238E27FC236}">
                    <a16:creationId xmlns:a16="http://schemas.microsoft.com/office/drawing/2014/main" id="{3B1D8AE0-A93C-CA4B-B7E3-54B1B1A15BD4}"/>
                  </a:ext>
                </a:extLst>
              </p:cNvPr>
              <p:cNvSpPr txBox="1">
                <a:spLocks noChangeArrowheads="1"/>
              </p:cNvSpPr>
              <p:nvPr/>
            </p:nvSpPr>
            <p:spPr bwMode="auto">
              <a:xfrm>
                <a:off x="2736" y="1536"/>
                <a:ext cx="91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000">
                    <a:latin typeface="Verdana" panose="020B0604030504040204" pitchFamily="34" charset="0"/>
                  </a:rPr>
                  <a:t>Hot Rod and Reel</a:t>
                </a:r>
              </a:p>
            </p:txBody>
          </p:sp>
          <p:sp>
            <p:nvSpPr>
              <p:cNvPr id="70692" name="Text Box 63">
                <a:extLst>
                  <a:ext uri="{FF2B5EF4-FFF2-40B4-BE49-F238E27FC236}">
                    <a16:creationId xmlns:a16="http://schemas.microsoft.com/office/drawing/2014/main" id="{4C5631B0-EA52-9843-8A4A-ECE0D2E8860A}"/>
                  </a:ext>
                </a:extLst>
              </p:cNvPr>
              <p:cNvSpPr txBox="1">
                <a:spLocks noChangeArrowheads="1"/>
              </p:cNvSpPr>
              <p:nvPr/>
            </p:nvSpPr>
            <p:spPr bwMode="auto">
              <a:xfrm>
                <a:off x="2736" y="1680"/>
                <a:ext cx="115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000">
                    <a:latin typeface="Verdana" panose="020B0604030504040204" pitchFamily="34" charset="0"/>
                  </a:rPr>
                  <a:t>1</a:t>
                </a:r>
              </a:p>
            </p:txBody>
          </p:sp>
          <p:sp>
            <p:nvSpPr>
              <p:cNvPr id="70693" name="Text Box 64">
                <a:extLst>
                  <a:ext uri="{FF2B5EF4-FFF2-40B4-BE49-F238E27FC236}">
                    <a16:creationId xmlns:a16="http://schemas.microsoft.com/office/drawing/2014/main" id="{CF1240EF-488B-4841-9E2B-23D8F75F1C77}"/>
                  </a:ext>
                </a:extLst>
              </p:cNvPr>
              <p:cNvSpPr txBox="1">
                <a:spLocks noChangeArrowheads="1"/>
              </p:cNvSpPr>
              <p:nvPr/>
            </p:nvSpPr>
            <p:spPr bwMode="auto">
              <a:xfrm>
                <a:off x="2736" y="1824"/>
                <a:ext cx="134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000" dirty="0">
                    <a:solidFill>
                      <a:srgbClr val="FF0000"/>
                    </a:solidFill>
                    <a:latin typeface="Verdana" panose="020B0604030504040204" pitchFamily="34" charset="0"/>
                  </a:rPr>
                  <a:t>1</a:t>
                </a:r>
              </a:p>
            </p:txBody>
          </p:sp>
        </p:grpSp>
        <p:sp>
          <p:nvSpPr>
            <p:cNvPr id="70679" name="Line 65">
              <a:extLst>
                <a:ext uri="{FF2B5EF4-FFF2-40B4-BE49-F238E27FC236}">
                  <a16:creationId xmlns:a16="http://schemas.microsoft.com/office/drawing/2014/main" id="{34BEB1BE-68EB-A649-BE96-366E14EB3346}"/>
                </a:ext>
              </a:extLst>
            </p:cNvPr>
            <p:cNvSpPr>
              <a:spLocks noChangeShapeType="1"/>
            </p:cNvSpPr>
            <p:nvPr/>
          </p:nvSpPr>
          <p:spPr bwMode="auto">
            <a:xfrm>
              <a:off x="1488" y="1392"/>
              <a:ext cx="40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680" name="Line 66">
              <a:extLst>
                <a:ext uri="{FF2B5EF4-FFF2-40B4-BE49-F238E27FC236}">
                  <a16:creationId xmlns:a16="http://schemas.microsoft.com/office/drawing/2014/main" id="{7FC05034-2046-FA49-A1A5-15CEE6CC236B}"/>
                </a:ext>
              </a:extLst>
            </p:cNvPr>
            <p:cNvSpPr>
              <a:spLocks noChangeShapeType="1"/>
            </p:cNvSpPr>
            <p:nvPr/>
          </p:nvSpPr>
          <p:spPr bwMode="auto">
            <a:xfrm>
              <a:off x="1488" y="1536"/>
              <a:ext cx="40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681" name="Line 67">
              <a:extLst>
                <a:ext uri="{FF2B5EF4-FFF2-40B4-BE49-F238E27FC236}">
                  <a16:creationId xmlns:a16="http://schemas.microsoft.com/office/drawing/2014/main" id="{4D5F37B7-18BB-314C-ABE3-0AB9258840D4}"/>
                </a:ext>
              </a:extLst>
            </p:cNvPr>
            <p:cNvSpPr>
              <a:spLocks noChangeShapeType="1"/>
            </p:cNvSpPr>
            <p:nvPr/>
          </p:nvSpPr>
          <p:spPr bwMode="auto">
            <a:xfrm>
              <a:off x="1488" y="1824"/>
              <a:ext cx="40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682" name="Line 68">
              <a:extLst>
                <a:ext uri="{FF2B5EF4-FFF2-40B4-BE49-F238E27FC236}">
                  <a16:creationId xmlns:a16="http://schemas.microsoft.com/office/drawing/2014/main" id="{8216877D-D9E5-554C-8DA5-037C8DFABAFA}"/>
                </a:ext>
              </a:extLst>
            </p:cNvPr>
            <p:cNvSpPr>
              <a:spLocks noChangeShapeType="1"/>
            </p:cNvSpPr>
            <p:nvPr/>
          </p:nvSpPr>
          <p:spPr bwMode="auto">
            <a:xfrm>
              <a:off x="1488" y="1680"/>
              <a:ext cx="40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683" name="Line 69">
              <a:extLst>
                <a:ext uri="{FF2B5EF4-FFF2-40B4-BE49-F238E27FC236}">
                  <a16:creationId xmlns:a16="http://schemas.microsoft.com/office/drawing/2014/main" id="{072E762A-CCB3-1744-B64B-7EA4F7D6A72F}"/>
                </a:ext>
              </a:extLst>
            </p:cNvPr>
            <p:cNvSpPr>
              <a:spLocks noChangeShapeType="1"/>
            </p:cNvSpPr>
            <p:nvPr/>
          </p:nvSpPr>
          <p:spPr bwMode="auto">
            <a:xfrm>
              <a:off x="2736" y="1200"/>
              <a:ext cx="0" cy="7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676" name="Text Box 70">
            <a:extLst>
              <a:ext uri="{FF2B5EF4-FFF2-40B4-BE49-F238E27FC236}">
                <a16:creationId xmlns:a16="http://schemas.microsoft.com/office/drawing/2014/main" id="{F6D0B84F-45C5-C040-B79D-DF08C585D233}"/>
              </a:ext>
            </a:extLst>
          </p:cNvPr>
          <p:cNvSpPr txBox="1">
            <a:spLocks noChangeArrowheads="1"/>
          </p:cNvSpPr>
          <p:nvPr/>
        </p:nvSpPr>
        <p:spPr bwMode="auto">
          <a:xfrm>
            <a:off x="3886200" y="3859097"/>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6" rIns="91436" bIns="45716">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000">
                <a:latin typeface="Verdana" panose="020B0604030504040204" pitchFamily="34" charset="0"/>
              </a:rPr>
              <a:t>name</a:t>
            </a:r>
          </a:p>
        </p:txBody>
      </p:sp>
      <p:sp>
        <p:nvSpPr>
          <p:cNvPr id="70677" name="Text Box 71">
            <a:extLst>
              <a:ext uri="{FF2B5EF4-FFF2-40B4-BE49-F238E27FC236}">
                <a16:creationId xmlns:a16="http://schemas.microsoft.com/office/drawing/2014/main" id="{FF5D8F31-7BA2-7C46-9C94-86A28BD97B38}"/>
              </a:ext>
            </a:extLst>
          </p:cNvPr>
          <p:cNvSpPr txBox="1">
            <a:spLocks noChangeArrowheads="1"/>
          </p:cNvSpPr>
          <p:nvPr/>
        </p:nvSpPr>
        <p:spPr bwMode="auto">
          <a:xfrm>
            <a:off x="3886200" y="5230697"/>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6" rIns="91436" bIns="45716">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000">
                <a:latin typeface="Verdana" panose="020B0604030504040204" pitchFamily="34" charset="0"/>
              </a:rPr>
              <a:t>name</a:t>
            </a:r>
          </a:p>
        </p:txBody>
      </p:sp>
    </p:spTree>
    <p:extLst>
      <p:ext uri="{BB962C8B-B14F-4D97-AF65-F5344CB8AC3E}">
        <p14:creationId xmlns:p14="http://schemas.microsoft.com/office/powerpoint/2010/main" val="39660455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6BB54-097A-4A43-8109-4C7EA51C0029}"/>
              </a:ext>
            </a:extLst>
          </p:cNvPr>
          <p:cNvSpPr>
            <a:spLocks noGrp="1"/>
          </p:cNvSpPr>
          <p:nvPr>
            <p:ph type="title"/>
          </p:nvPr>
        </p:nvSpPr>
        <p:spPr/>
        <p:txBody>
          <a:bodyPr/>
          <a:lstStyle/>
          <a:p>
            <a:r>
              <a:rPr lang="en-US" dirty="0"/>
              <a:t>Consistency &amp; Replication</a:t>
            </a:r>
          </a:p>
        </p:txBody>
      </p:sp>
      <p:sp>
        <p:nvSpPr>
          <p:cNvPr id="3" name="Content Placeholder 2">
            <a:extLst>
              <a:ext uri="{FF2B5EF4-FFF2-40B4-BE49-F238E27FC236}">
                <a16:creationId xmlns:a16="http://schemas.microsoft.com/office/drawing/2014/main" id="{18A82950-A16A-8042-BBB9-67E65A3046CA}"/>
              </a:ext>
            </a:extLst>
          </p:cNvPr>
          <p:cNvSpPr>
            <a:spLocks noGrp="1"/>
          </p:cNvSpPr>
          <p:nvPr>
            <p:ph idx="1"/>
          </p:nvPr>
        </p:nvSpPr>
        <p:spPr/>
        <p:txBody>
          <a:bodyPr>
            <a:normAutofit lnSpcReduction="10000"/>
          </a:bodyPr>
          <a:lstStyle/>
          <a:p>
            <a:r>
              <a:rPr lang="en-US" dirty="0"/>
              <a:t>Based on Dynamo’s model</a:t>
            </a:r>
          </a:p>
          <a:p>
            <a:r>
              <a:rPr lang="en-US" dirty="0"/>
              <a:t>Consistent Hashing</a:t>
            </a:r>
          </a:p>
          <a:p>
            <a:pPr lvl="1"/>
            <a:r>
              <a:rPr lang="en-US" dirty="0"/>
              <a:t>Virtual nodes hashed into the ring</a:t>
            </a:r>
          </a:p>
          <a:p>
            <a:pPr lvl="1"/>
            <a:r>
              <a:rPr lang="en-US" dirty="0"/>
              <a:t>Data hashed into the ring</a:t>
            </a:r>
          </a:p>
          <a:p>
            <a:pPr lvl="1"/>
            <a:r>
              <a:rPr lang="en-US" dirty="0"/>
              <a:t>User chooses partition key</a:t>
            </a:r>
          </a:p>
          <a:p>
            <a:r>
              <a:rPr lang="en-US" dirty="0"/>
              <a:t>Replication</a:t>
            </a:r>
          </a:p>
          <a:p>
            <a:pPr lvl="1"/>
            <a:r>
              <a:rPr lang="en-US" dirty="0"/>
              <a:t>Admin defines replication factor</a:t>
            </a:r>
          </a:p>
          <a:p>
            <a:pPr lvl="1"/>
            <a:r>
              <a:rPr lang="en-US" dirty="0"/>
              <a:t>Replicated around the ring</a:t>
            </a:r>
          </a:p>
          <a:p>
            <a:r>
              <a:rPr lang="en-US" dirty="0"/>
              <a:t>Tunable consistency</a:t>
            </a:r>
          </a:p>
          <a:p>
            <a:pPr lvl="1"/>
            <a:r>
              <a:rPr lang="en-US" dirty="0"/>
              <a:t>User defines quorum size for writes</a:t>
            </a:r>
          </a:p>
          <a:p>
            <a:pPr lvl="1"/>
            <a:r>
              <a:rPr lang="en-US" dirty="0"/>
              <a:t>Can be defined on a per-write basis</a:t>
            </a:r>
          </a:p>
          <a:p>
            <a:pPr lvl="1"/>
            <a:endParaRPr lang="en-US" dirty="0"/>
          </a:p>
        </p:txBody>
      </p:sp>
      <p:pic>
        <p:nvPicPr>
          <p:cNvPr id="4098" name="Picture 2" descr="scale their databases dynamically">
            <a:extLst>
              <a:ext uri="{FF2B5EF4-FFF2-40B4-BE49-F238E27FC236}">
                <a16:creationId xmlns:a16="http://schemas.microsoft.com/office/drawing/2014/main" id="{C1A83ADC-26E1-8D47-A9B7-1E7A7DDC9B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7392" y="365125"/>
            <a:ext cx="5126068" cy="5922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68430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5F4B1-DC9F-0649-A5F0-4EBC9B9B0CD8}"/>
              </a:ext>
            </a:extLst>
          </p:cNvPr>
          <p:cNvSpPr>
            <a:spLocks noGrp="1"/>
          </p:cNvSpPr>
          <p:nvPr>
            <p:ph type="title"/>
          </p:nvPr>
        </p:nvSpPr>
        <p:spPr/>
        <p:txBody>
          <a:bodyPr/>
          <a:lstStyle/>
          <a:p>
            <a:r>
              <a:rPr lang="en-US" dirty="0"/>
              <a:t>Cassandra Writes</a:t>
            </a:r>
          </a:p>
        </p:txBody>
      </p:sp>
      <p:pic>
        <p:nvPicPr>
          <p:cNvPr id="57346" name="Picture 2" descr="Image for post">
            <a:extLst>
              <a:ext uri="{FF2B5EF4-FFF2-40B4-BE49-F238E27FC236}">
                <a16:creationId xmlns:a16="http://schemas.microsoft.com/office/drawing/2014/main" id="{E509FE37-7B2B-154C-A5DC-CC8346F0CA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2643" y="1395971"/>
            <a:ext cx="9461157" cy="485044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A18EEE1-20E4-504F-AF10-95FB59CB2F08}"/>
              </a:ext>
            </a:extLst>
          </p:cNvPr>
          <p:cNvSpPr txBox="1"/>
          <p:nvPr/>
        </p:nvSpPr>
        <p:spPr>
          <a:xfrm>
            <a:off x="838200" y="1507524"/>
            <a:ext cx="4164227" cy="923330"/>
          </a:xfrm>
          <a:prstGeom prst="rect">
            <a:avLst/>
          </a:prstGeom>
          <a:noFill/>
        </p:spPr>
        <p:txBody>
          <a:bodyPr wrap="square" rtlCol="0">
            <a:spAutoFit/>
          </a:bodyPr>
          <a:lstStyle/>
          <a:p>
            <a:r>
              <a:rPr lang="en-US" dirty="0"/>
              <a:t>Client can interact with any node</a:t>
            </a:r>
          </a:p>
          <a:p>
            <a:endParaRPr lang="en-US" dirty="0"/>
          </a:p>
          <a:p>
            <a:r>
              <a:rPr lang="en-US" dirty="0"/>
              <a:t>Tunable consistency</a:t>
            </a:r>
          </a:p>
        </p:txBody>
      </p:sp>
    </p:spTree>
    <p:extLst>
      <p:ext uri="{BB962C8B-B14F-4D97-AF65-F5344CB8AC3E}">
        <p14:creationId xmlns:p14="http://schemas.microsoft.com/office/powerpoint/2010/main" val="19829096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60F8ED-52A2-C14B-9B39-D1E05B572BA8}"/>
              </a:ext>
            </a:extLst>
          </p:cNvPr>
          <p:cNvPicPr>
            <a:picLocks noChangeAspect="1"/>
          </p:cNvPicPr>
          <p:nvPr/>
        </p:nvPicPr>
        <p:blipFill>
          <a:blip r:embed="rId2"/>
          <a:stretch>
            <a:fillRect/>
          </a:stretch>
        </p:blipFill>
        <p:spPr>
          <a:xfrm>
            <a:off x="714632" y="277984"/>
            <a:ext cx="10762735" cy="6063181"/>
          </a:xfrm>
          <a:prstGeom prst="rect">
            <a:avLst/>
          </a:prstGeom>
        </p:spPr>
      </p:pic>
      <p:sp>
        <p:nvSpPr>
          <p:cNvPr id="5" name="TextBox 4">
            <a:extLst>
              <a:ext uri="{FF2B5EF4-FFF2-40B4-BE49-F238E27FC236}">
                <a16:creationId xmlns:a16="http://schemas.microsoft.com/office/drawing/2014/main" id="{ABBBCB93-C42F-7440-9AB7-5FC5F949289F}"/>
              </a:ext>
            </a:extLst>
          </p:cNvPr>
          <p:cNvSpPr txBox="1"/>
          <p:nvPr/>
        </p:nvSpPr>
        <p:spPr>
          <a:xfrm>
            <a:off x="9561443" y="1202635"/>
            <a:ext cx="175922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In-memory table</a:t>
            </a:r>
          </a:p>
        </p:txBody>
      </p:sp>
      <p:sp>
        <p:nvSpPr>
          <p:cNvPr id="6" name="TextBox 5">
            <a:extLst>
              <a:ext uri="{FF2B5EF4-FFF2-40B4-BE49-F238E27FC236}">
                <a16:creationId xmlns:a16="http://schemas.microsoft.com/office/drawing/2014/main" id="{A1D64291-FB7D-5946-AA4A-5C82C19E8B27}"/>
              </a:ext>
            </a:extLst>
          </p:cNvPr>
          <p:cNvSpPr txBox="1"/>
          <p:nvPr/>
        </p:nvSpPr>
        <p:spPr>
          <a:xfrm>
            <a:off x="9293087" y="5933685"/>
            <a:ext cx="2759410"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Sorted String Tables on disk</a:t>
            </a:r>
          </a:p>
          <a:p>
            <a:r>
              <a:rPr lang="en-US" dirty="0" err="1"/>
              <a:t>Memtable</a:t>
            </a:r>
            <a:r>
              <a:rPr lang="en-US" dirty="0"/>
              <a:t> snapshots</a:t>
            </a:r>
          </a:p>
        </p:txBody>
      </p:sp>
      <p:sp>
        <p:nvSpPr>
          <p:cNvPr id="7" name="TextBox 6">
            <a:extLst>
              <a:ext uri="{FF2B5EF4-FFF2-40B4-BE49-F238E27FC236}">
                <a16:creationId xmlns:a16="http://schemas.microsoft.com/office/drawing/2014/main" id="{0F31ED1E-4116-B647-91AE-549ED8EB28C2}"/>
              </a:ext>
            </a:extLst>
          </p:cNvPr>
          <p:cNvSpPr txBox="1"/>
          <p:nvPr/>
        </p:nvSpPr>
        <p:spPr>
          <a:xfrm>
            <a:off x="69574" y="4780722"/>
            <a:ext cx="1603516" cy="1107996"/>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600" dirty="0"/>
              <a:t>Append-only</a:t>
            </a:r>
          </a:p>
          <a:p>
            <a:r>
              <a:rPr lang="en-US" sz="1600" dirty="0"/>
              <a:t>Replay to restore</a:t>
            </a:r>
          </a:p>
          <a:p>
            <a:r>
              <a:rPr lang="en-US" sz="1600" dirty="0"/>
              <a:t>downed node’s </a:t>
            </a:r>
          </a:p>
          <a:p>
            <a:r>
              <a:rPr lang="en-US" sz="1600" dirty="0" err="1"/>
              <a:t>memtables</a:t>
            </a:r>
            <a:endParaRPr lang="en-US" sz="1600" dirty="0"/>
          </a:p>
        </p:txBody>
      </p:sp>
      <p:sp>
        <p:nvSpPr>
          <p:cNvPr id="8" name="TextBox 7">
            <a:extLst>
              <a:ext uri="{FF2B5EF4-FFF2-40B4-BE49-F238E27FC236}">
                <a16:creationId xmlns:a16="http://schemas.microsoft.com/office/drawing/2014/main" id="{E67B2D93-C7E7-E24D-AD40-9C5FA8A029C1}"/>
              </a:ext>
            </a:extLst>
          </p:cNvPr>
          <p:cNvSpPr txBox="1"/>
          <p:nvPr/>
        </p:nvSpPr>
        <p:spPr>
          <a:xfrm>
            <a:off x="0" y="6488668"/>
            <a:ext cx="9215728" cy="369332"/>
          </a:xfrm>
          <a:prstGeom prst="rect">
            <a:avLst/>
          </a:prstGeom>
          <a:noFill/>
        </p:spPr>
        <p:txBody>
          <a:bodyPr wrap="none" rtlCol="0">
            <a:spAutoFit/>
          </a:bodyPr>
          <a:lstStyle/>
          <a:p>
            <a:r>
              <a:rPr lang="en-US" dirty="0"/>
              <a:t>Updates can change </a:t>
            </a:r>
            <a:r>
              <a:rPr lang="en-US" dirty="0" err="1"/>
              <a:t>Memtable</a:t>
            </a:r>
            <a:r>
              <a:rPr lang="en-US" dirty="0"/>
              <a:t> entries but not </a:t>
            </a:r>
            <a:r>
              <a:rPr lang="en-US" dirty="0" err="1"/>
              <a:t>SSTables</a:t>
            </a:r>
            <a:r>
              <a:rPr lang="en-US" dirty="0"/>
              <a:t> – thus the need for periodic compaction</a:t>
            </a:r>
          </a:p>
        </p:txBody>
      </p:sp>
    </p:spTree>
    <p:extLst>
      <p:ext uri="{BB962C8B-B14F-4D97-AF65-F5344CB8AC3E}">
        <p14:creationId xmlns:p14="http://schemas.microsoft.com/office/powerpoint/2010/main" val="22931963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46976-A52C-8B4E-B4AC-6D241FB708F4}"/>
              </a:ext>
            </a:extLst>
          </p:cNvPr>
          <p:cNvSpPr>
            <a:spLocks noGrp="1"/>
          </p:cNvSpPr>
          <p:nvPr>
            <p:ph type="title"/>
          </p:nvPr>
        </p:nvSpPr>
        <p:spPr/>
        <p:txBody>
          <a:bodyPr/>
          <a:lstStyle/>
          <a:p>
            <a:r>
              <a:rPr lang="en-US" dirty="0"/>
              <a:t>Cassandra Reads</a:t>
            </a:r>
          </a:p>
        </p:txBody>
      </p:sp>
      <p:pic>
        <p:nvPicPr>
          <p:cNvPr id="3076" name="Picture 4" descr="Available Partition-tolerant) database">
            <a:extLst>
              <a:ext uri="{FF2B5EF4-FFF2-40B4-BE49-F238E27FC236}">
                <a16:creationId xmlns:a16="http://schemas.microsoft.com/office/drawing/2014/main" id="{9464C995-E022-BB49-9061-F81C931287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9628"/>
          <a:stretch/>
        </p:blipFill>
        <p:spPr bwMode="auto">
          <a:xfrm>
            <a:off x="4794902" y="1243368"/>
            <a:ext cx="6858001" cy="495262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3BCE6D-4925-654D-B662-8FF02B74259C}"/>
              </a:ext>
            </a:extLst>
          </p:cNvPr>
          <p:cNvSpPr txBox="1"/>
          <p:nvPr/>
        </p:nvSpPr>
        <p:spPr>
          <a:xfrm>
            <a:off x="838200" y="1562777"/>
            <a:ext cx="3271986" cy="923330"/>
          </a:xfrm>
          <a:prstGeom prst="rect">
            <a:avLst/>
          </a:prstGeom>
          <a:noFill/>
        </p:spPr>
        <p:txBody>
          <a:bodyPr wrap="none" rtlCol="0">
            <a:spAutoFit/>
          </a:bodyPr>
          <a:lstStyle/>
          <a:p>
            <a:r>
              <a:rPr lang="en-US" dirty="0"/>
              <a:t>Client can interact with any node</a:t>
            </a:r>
          </a:p>
          <a:p>
            <a:endParaRPr lang="en-US" dirty="0"/>
          </a:p>
          <a:p>
            <a:r>
              <a:rPr lang="en-US" dirty="0"/>
              <a:t>Tunable consistency</a:t>
            </a:r>
          </a:p>
        </p:txBody>
      </p:sp>
    </p:spTree>
    <p:extLst>
      <p:ext uri="{BB962C8B-B14F-4D97-AF65-F5344CB8AC3E}">
        <p14:creationId xmlns:p14="http://schemas.microsoft.com/office/powerpoint/2010/main" val="4225012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C4681-E5F1-3744-9AC7-19F664DB9756}"/>
              </a:ext>
            </a:extLst>
          </p:cNvPr>
          <p:cNvSpPr>
            <a:spLocks noGrp="1"/>
          </p:cNvSpPr>
          <p:nvPr>
            <p:ph type="title"/>
          </p:nvPr>
        </p:nvSpPr>
        <p:spPr/>
        <p:txBody>
          <a:bodyPr/>
          <a:lstStyle/>
          <a:p>
            <a:r>
              <a:rPr lang="en-US" dirty="0"/>
              <a:t>Columnar</a:t>
            </a:r>
          </a:p>
        </p:txBody>
      </p:sp>
      <p:pic>
        <p:nvPicPr>
          <p:cNvPr id="2052" name="Picture 4" descr="Vertically partitioning data by its pattern of use">
            <a:extLst>
              <a:ext uri="{FF2B5EF4-FFF2-40B4-BE49-F238E27FC236}">
                <a16:creationId xmlns:a16="http://schemas.microsoft.com/office/drawing/2014/main" id="{EA35D8A6-5351-6042-86EF-0C3F0463D9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0685" y="2414030"/>
            <a:ext cx="5270500" cy="378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904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95289"/>
            <a:ext cx="9144000" cy="6210508"/>
          </a:xfrm>
          <a:prstGeom prst="rect">
            <a:avLst/>
          </a:prstGeom>
        </p:spPr>
      </p:pic>
    </p:spTree>
    <p:extLst>
      <p:ext uri="{BB962C8B-B14F-4D97-AF65-F5344CB8AC3E}">
        <p14:creationId xmlns:p14="http://schemas.microsoft.com/office/powerpoint/2010/main" val="201794936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108804"/>
            <a:ext cx="9144000" cy="6208869"/>
          </a:xfrm>
          <a:prstGeom prst="rect">
            <a:avLst/>
          </a:prstGeom>
        </p:spPr>
      </p:pic>
    </p:spTree>
    <p:extLst>
      <p:ext uri="{BB962C8B-B14F-4D97-AF65-F5344CB8AC3E}">
        <p14:creationId xmlns:p14="http://schemas.microsoft.com/office/powerpoint/2010/main" val="48231931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111621"/>
            <a:ext cx="9144000" cy="6206052"/>
          </a:xfrm>
          <a:prstGeom prst="rect">
            <a:avLst/>
          </a:prstGeom>
        </p:spPr>
      </p:pic>
    </p:spTree>
    <p:extLst>
      <p:ext uri="{BB962C8B-B14F-4D97-AF65-F5344CB8AC3E}">
        <p14:creationId xmlns:p14="http://schemas.microsoft.com/office/powerpoint/2010/main" val="30777997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and drawn bloom filter">
            <a:extLst>
              <a:ext uri="{FF2B5EF4-FFF2-40B4-BE49-F238E27FC236}">
                <a16:creationId xmlns:a16="http://schemas.microsoft.com/office/drawing/2014/main" id="{0403A1CA-9C67-0043-BD1E-A905044164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758" y="0"/>
            <a:ext cx="8876484" cy="6270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704621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DE79CC75-91E3-D240-8E48-538A23B287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262" y="951471"/>
            <a:ext cx="10863475" cy="5263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79975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486C5-1293-3C45-A4A4-C627857F39C7}"/>
              </a:ext>
            </a:extLst>
          </p:cNvPr>
          <p:cNvSpPr>
            <a:spLocks noGrp="1"/>
          </p:cNvSpPr>
          <p:nvPr>
            <p:ph type="title"/>
          </p:nvPr>
        </p:nvSpPr>
        <p:spPr/>
        <p:txBody>
          <a:bodyPr/>
          <a:lstStyle/>
          <a:p>
            <a:r>
              <a:rPr lang="en-US" dirty="0"/>
              <a:t>Using Cassandra</a:t>
            </a:r>
          </a:p>
        </p:txBody>
      </p:sp>
      <p:sp>
        <p:nvSpPr>
          <p:cNvPr id="3" name="Content Placeholder 2">
            <a:extLst>
              <a:ext uri="{FF2B5EF4-FFF2-40B4-BE49-F238E27FC236}">
                <a16:creationId xmlns:a16="http://schemas.microsoft.com/office/drawing/2014/main" id="{63686376-BC6D-D446-BCB0-75E6DA287AD6}"/>
              </a:ext>
            </a:extLst>
          </p:cNvPr>
          <p:cNvSpPr>
            <a:spLocks noGrp="1"/>
          </p:cNvSpPr>
          <p:nvPr>
            <p:ph idx="1"/>
          </p:nvPr>
        </p:nvSpPr>
        <p:spPr/>
        <p:txBody>
          <a:bodyPr>
            <a:normAutofit fontScale="92500" lnSpcReduction="20000"/>
          </a:bodyPr>
          <a:lstStyle/>
          <a:p>
            <a:r>
              <a:rPr lang="en-US" dirty="0"/>
              <a:t>CQL – Cassandra Query Language</a:t>
            </a:r>
          </a:p>
          <a:p>
            <a:pPr lvl="1"/>
            <a:r>
              <a:rPr lang="en-US" dirty="0"/>
              <a:t>Very much like SQL</a:t>
            </a:r>
          </a:p>
          <a:p>
            <a:r>
              <a:rPr lang="en-US" dirty="0"/>
              <a:t>Allows for basic SQL data types and</a:t>
            </a:r>
          </a:p>
          <a:p>
            <a:pPr lvl="1"/>
            <a:r>
              <a:rPr lang="en-US" dirty="0"/>
              <a:t>List </a:t>
            </a:r>
          </a:p>
          <a:p>
            <a:pPr lvl="1"/>
            <a:r>
              <a:rPr lang="en-US" dirty="0"/>
              <a:t>Map</a:t>
            </a:r>
          </a:p>
          <a:p>
            <a:pPr lvl="1"/>
            <a:r>
              <a:rPr lang="en-US" dirty="0"/>
              <a:t>Set</a:t>
            </a:r>
          </a:p>
          <a:p>
            <a:r>
              <a:rPr lang="en-US" dirty="0"/>
              <a:t>CRUD operations</a:t>
            </a:r>
          </a:p>
          <a:p>
            <a:pPr lvl="1"/>
            <a:r>
              <a:rPr lang="en-US" dirty="0"/>
              <a:t>Insert – very much like SQL</a:t>
            </a:r>
          </a:p>
          <a:p>
            <a:pPr lvl="2"/>
            <a:r>
              <a:rPr lang="en-US" dirty="0"/>
              <a:t>An INSERT query with the same primary key as existing data would result in updating the row</a:t>
            </a:r>
          </a:p>
          <a:p>
            <a:pPr lvl="1"/>
            <a:r>
              <a:rPr lang="en-US" dirty="0"/>
              <a:t>Select – very much like SQL select from where</a:t>
            </a:r>
          </a:p>
          <a:p>
            <a:pPr lvl="1"/>
            <a:r>
              <a:rPr lang="en-US" dirty="0"/>
              <a:t>Update is the same as insert</a:t>
            </a:r>
          </a:p>
          <a:p>
            <a:pPr lvl="1"/>
            <a:r>
              <a:rPr lang="en-US" dirty="0"/>
              <a:t>Delete marks the data for removal – tombstone </a:t>
            </a:r>
          </a:p>
          <a:p>
            <a:pPr lvl="2"/>
            <a:r>
              <a:rPr lang="en-US" dirty="0"/>
              <a:t>Wait for compaction</a:t>
            </a:r>
          </a:p>
        </p:txBody>
      </p:sp>
    </p:spTree>
    <p:extLst>
      <p:ext uri="{BB962C8B-B14F-4D97-AF65-F5344CB8AC3E}">
        <p14:creationId xmlns:p14="http://schemas.microsoft.com/office/powerpoint/2010/main" val="11294002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8EFC7-3516-4D49-A493-9E2D648DAC8B}"/>
              </a:ext>
            </a:extLst>
          </p:cNvPr>
          <p:cNvSpPr>
            <a:spLocks noGrp="1"/>
          </p:cNvSpPr>
          <p:nvPr>
            <p:ph type="title"/>
          </p:nvPr>
        </p:nvSpPr>
        <p:spPr/>
        <p:txBody>
          <a:bodyPr/>
          <a:lstStyle/>
          <a:p>
            <a:r>
              <a:rPr lang="en-US" dirty="0"/>
              <a:t>Cassandra Create</a:t>
            </a:r>
          </a:p>
        </p:txBody>
      </p:sp>
      <p:sp>
        <p:nvSpPr>
          <p:cNvPr id="4" name="Content Placeholder 5">
            <a:extLst>
              <a:ext uri="{FF2B5EF4-FFF2-40B4-BE49-F238E27FC236}">
                <a16:creationId xmlns:a16="http://schemas.microsoft.com/office/drawing/2014/main" id="{1E6373C1-4758-B244-A677-400876A339CF}"/>
              </a:ext>
            </a:extLst>
          </p:cNvPr>
          <p:cNvSpPr txBox="1">
            <a:spLocks/>
          </p:cNvSpPr>
          <p:nvPr/>
        </p:nvSpPr>
        <p:spPr>
          <a:xfrm>
            <a:off x="513690" y="1816101"/>
            <a:ext cx="8325510" cy="39497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1600" dirty="0"/>
              <a:t>Looks similar to SQL CREATE:</a:t>
            </a:r>
          </a:p>
          <a:p>
            <a:pPr marL="285750" indent="-285750"/>
            <a:endParaRPr lang="en-US" sz="1600" dirty="0"/>
          </a:p>
          <a:p>
            <a:pPr marL="285750" indent="-285750"/>
            <a:endParaRPr lang="en-US" sz="1600" dirty="0"/>
          </a:p>
          <a:p>
            <a:pPr marL="285750" indent="-285750"/>
            <a:endParaRPr lang="en-US" sz="1600" dirty="0"/>
          </a:p>
          <a:p>
            <a:pPr marL="285750" indent="-285750"/>
            <a:endParaRPr lang="en-US" sz="1600" dirty="0"/>
          </a:p>
          <a:p>
            <a:pPr marL="285750" indent="-285750"/>
            <a:r>
              <a:rPr lang="en-US" sz="1600" dirty="0"/>
              <a:t>PRIMARY KEY looks a little different, though…</a:t>
            </a:r>
          </a:p>
          <a:p>
            <a:pPr marL="285750" indent="-285750"/>
            <a:endParaRPr lang="en-US" sz="1600" dirty="0"/>
          </a:p>
          <a:p>
            <a:pPr marL="285750" indent="-285750"/>
            <a:endParaRPr lang="en-US" sz="1600" dirty="0"/>
          </a:p>
          <a:p>
            <a:pPr marL="285750" indent="-285750"/>
            <a:endParaRPr lang="en-US" sz="1600" dirty="0"/>
          </a:p>
          <a:p>
            <a:pPr marL="285750" indent="-285750"/>
            <a:r>
              <a:rPr lang="en-US" sz="1600" dirty="0"/>
              <a:t>By default the partition key is the first column of a composite key:</a:t>
            </a:r>
          </a:p>
          <a:p>
            <a:pPr marL="285750" indent="-285750"/>
            <a:endParaRPr lang="en-US" sz="1600" dirty="0"/>
          </a:p>
        </p:txBody>
      </p:sp>
      <p:sp>
        <p:nvSpPr>
          <p:cNvPr id="5" name="TextBox 4">
            <a:extLst>
              <a:ext uri="{FF2B5EF4-FFF2-40B4-BE49-F238E27FC236}">
                <a16:creationId xmlns:a16="http://schemas.microsoft.com/office/drawing/2014/main" id="{C61DECA8-E608-7646-B8C8-106C8E593C18}"/>
              </a:ext>
            </a:extLst>
          </p:cNvPr>
          <p:cNvSpPr txBox="1"/>
          <p:nvPr/>
        </p:nvSpPr>
        <p:spPr>
          <a:xfrm>
            <a:off x="1537004" y="2142309"/>
            <a:ext cx="4123567" cy="1254034"/>
          </a:xfrm>
          <a:prstGeom prst="rect">
            <a:avLst/>
          </a:prstGeom>
          <a:noFill/>
        </p:spPr>
        <p:txBody>
          <a:bodyPr vert="horz" wrap="square" lIns="91440" tIns="45720" rIns="91440" bIns="45720" rtlCol="0" anchor="t">
            <a:noAutofit/>
          </a:bodyPr>
          <a:lstStyle/>
          <a:p>
            <a:r>
              <a:rPr lang="en-US" sz="1400" dirty="0">
                <a:solidFill>
                  <a:schemeClr val="accent1"/>
                </a:solidFill>
                <a:latin typeface="Arial"/>
                <a:cs typeface="Arial"/>
              </a:rPr>
              <a:t>CREATE TABLE </a:t>
            </a:r>
            <a:r>
              <a:rPr lang="en-US" sz="1400" dirty="0" err="1">
                <a:solidFill>
                  <a:schemeClr val="accent1"/>
                </a:solidFill>
                <a:latin typeface="Arial"/>
                <a:cs typeface="Arial"/>
              </a:rPr>
              <a:t>state_theater</a:t>
            </a:r>
            <a:r>
              <a:rPr lang="en-US" sz="1400" dirty="0">
                <a:solidFill>
                  <a:schemeClr val="accent1"/>
                </a:solidFill>
                <a:latin typeface="Arial"/>
                <a:cs typeface="Arial"/>
              </a:rPr>
              <a:t> (</a:t>
            </a:r>
          </a:p>
          <a:p>
            <a:r>
              <a:rPr lang="en-US" sz="1400" dirty="0">
                <a:solidFill>
                  <a:schemeClr val="accent1"/>
                </a:solidFill>
                <a:latin typeface="Arial"/>
                <a:cs typeface="Arial"/>
              </a:rPr>
              <a:t>	state VARCHAR,</a:t>
            </a:r>
          </a:p>
          <a:p>
            <a:r>
              <a:rPr lang="en-US" sz="1400" dirty="0">
                <a:solidFill>
                  <a:schemeClr val="accent1"/>
                </a:solidFill>
                <a:latin typeface="Arial"/>
                <a:cs typeface="Arial"/>
              </a:rPr>
              <a:t>	city VARCHAR,</a:t>
            </a:r>
          </a:p>
          <a:p>
            <a:r>
              <a:rPr lang="en-US" sz="1400" dirty="0">
                <a:solidFill>
                  <a:schemeClr val="accent1"/>
                </a:solidFill>
                <a:latin typeface="Arial"/>
                <a:cs typeface="Arial"/>
              </a:rPr>
              <a:t>	theaters INT,</a:t>
            </a:r>
          </a:p>
          <a:p>
            <a:r>
              <a:rPr lang="en-US" sz="1400" dirty="0">
                <a:solidFill>
                  <a:schemeClr val="accent1"/>
                </a:solidFill>
                <a:latin typeface="Arial"/>
                <a:cs typeface="Arial"/>
              </a:rPr>
              <a:t>	PRIMARY KEY ((state), city)</a:t>
            </a:r>
          </a:p>
          <a:p>
            <a:r>
              <a:rPr lang="en-US" sz="1400" dirty="0">
                <a:solidFill>
                  <a:schemeClr val="accent1"/>
                </a:solidFill>
                <a:latin typeface="Arial"/>
                <a:cs typeface="Arial"/>
              </a:rPr>
              <a:t>);</a:t>
            </a:r>
          </a:p>
        </p:txBody>
      </p:sp>
      <p:sp>
        <p:nvSpPr>
          <p:cNvPr id="6" name="TextBox 5">
            <a:extLst>
              <a:ext uri="{FF2B5EF4-FFF2-40B4-BE49-F238E27FC236}">
                <a16:creationId xmlns:a16="http://schemas.microsoft.com/office/drawing/2014/main" id="{5BE76841-934C-DD42-A3BB-A6D9AFB70859}"/>
              </a:ext>
            </a:extLst>
          </p:cNvPr>
          <p:cNvSpPr txBox="1"/>
          <p:nvPr/>
        </p:nvSpPr>
        <p:spPr>
          <a:xfrm>
            <a:off x="1537004" y="4389485"/>
            <a:ext cx="3361509" cy="365760"/>
          </a:xfrm>
          <a:prstGeom prst="rect">
            <a:avLst/>
          </a:prstGeom>
          <a:noFill/>
        </p:spPr>
        <p:txBody>
          <a:bodyPr vert="horz" wrap="square" lIns="91440" tIns="45720" rIns="91440" bIns="45720" rtlCol="0" anchor="t">
            <a:normAutofit/>
          </a:bodyPr>
          <a:lstStyle/>
          <a:p>
            <a:r>
              <a:rPr lang="en-US" sz="1400" dirty="0">
                <a:solidFill>
                  <a:schemeClr val="accent1"/>
                </a:solidFill>
                <a:latin typeface="Arial"/>
                <a:cs typeface="Arial"/>
              </a:rPr>
              <a:t>PRIMARY KEY ((part1, part2), pk3)</a:t>
            </a:r>
          </a:p>
        </p:txBody>
      </p:sp>
      <p:cxnSp>
        <p:nvCxnSpPr>
          <p:cNvPr id="7" name="Straight Arrow Connector 6">
            <a:extLst>
              <a:ext uri="{FF2B5EF4-FFF2-40B4-BE49-F238E27FC236}">
                <a16:creationId xmlns:a16="http://schemas.microsoft.com/office/drawing/2014/main" id="{3BFA7E16-5948-EB44-9BF1-9598033EC2EE}"/>
              </a:ext>
            </a:extLst>
          </p:cNvPr>
          <p:cNvCxnSpPr/>
          <p:nvPr/>
        </p:nvCxnSpPr>
        <p:spPr>
          <a:xfrm>
            <a:off x="2995748" y="4372070"/>
            <a:ext cx="896983"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AC19A259-72CF-D84F-9CE4-384FD47512C8}"/>
              </a:ext>
            </a:extLst>
          </p:cNvPr>
          <p:cNvSpPr txBox="1"/>
          <p:nvPr/>
        </p:nvSpPr>
        <p:spPr>
          <a:xfrm>
            <a:off x="2895482" y="4114805"/>
            <a:ext cx="1088572" cy="239847"/>
          </a:xfrm>
          <a:prstGeom prst="rect">
            <a:avLst/>
          </a:prstGeom>
          <a:noFill/>
        </p:spPr>
        <p:txBody>
          <a:bodyPr vert="horz" wrap="square" lIns="91440" tIns="45720" rIns="91440" bIns="45720" rtlCol="0" anchor="t">
            <a:normAutofit fontScale="85000" lnSpcReduction="20000"/>
          </a:bodyPr>
          <a:lstStyle/>
          <a:p>
            <a:pPr algn="ctr"/>
            <a:r>
              <a:rPr lang="en-US" sz="1400" dirty="0">
                <a:solidFill>
                  <a:schemeClr val="accent1"/>
                </a:solidFill>
                <a:latin typeface="Arial"/>
                <a:cs typeface="Arial"/>
              </a:rPr>
              <a:t>Partition Key</a:t>
            </a:r>
          </a:p>
        </p:txBody>
      </p:sp>
      <p:sp>
        <p:nvSpPr>
          <p:cNvPr id="9" name="TextBox 8">
            <a:extLst>
              <a:ext uri="{FF2B5EF4-FFF2-40B4-BE49-F238E27FC236}">
                <a16:creationId xmlns:a16="http://schemas.microsoft.com/office/drawing/2014/main" id="{637C1421-1F67-FC46-A517-1B877578B737}"/>
              </a:ext>
            </a:extLst>
          </p:cNvPr>
          <p:cNvSpPr txBox="1"/>
          <p:nvPr/>
        </p:nvSpPr>
        <p:spPr>
          <a:xfrm>
            <a:off x="1537004" y="5347794"/>
            <a:ext cx="5155474" cy="399872"/>
          </a:xfrm>
          <a:prstGeom prst="rect">
            <a:avLst/>
          </a:prstGeom>
          <a:noFill/>
        </p:spPr>
        <p:txBody>
          <a:bodyPr vert="horz" wrap="square" lIns="91440" tIns="45720" rIns="91440" bIns="45720" rtlCol="0" anchor="t">
            <a:normAutofit/>
          </a:bodyPr>
          <a:lstStyle/>
          <a:p>
            <a:r>
              <a:rPr lang="en-US" sz="1400" dirty="0">
                <a:solidFill>
                  <a:schemeClr val="accent1"/>
                </a:solidFill>
                <a:latin typeface="Arial"/>
                <a:cs typeface="Arial"/>
              </a:rPr>
              <a:t>PRIMARY KEY (state, city) = PRIMARY KEY ((state), city)</a:t>
            </a:r>
          </a:p>
        </p:txBody>
      </p:sp>
      <p:sp>
        <p:nvSpPr>
          <p:cNvPr id="10" name="TextBox 9">
            <a:extLst>
              <a:ext uri="{FF2B5EF4-FFF2-40B4-BE49-F238E27FC236}">
                <a16:creationId xmlns:a16="http://schemas.microsoft.com/office/drawing/2014/main" id="{4CBDB47B-D92F-9C46-9078-2DD3AAD4BD53}"/>
              </a:ext>
            </a:extLst>
          </p:cNvPr>
          <p:cNvSpPr txBox="1"/>
          <p:nvPr/>
        </p:nvSpPr>
        <p:spPr>
          <a:xfrm>
            <a:off x="6785624" y="1816101"/>
            <a:ext cx="4892686" cy="1477328"/>
          </a:xfrm>
          <a:prstGeom prst="rect">
            <a:avLst/>
          </a:prstGeom>
          <a:noFill/>
        </p:spPr>
        <p:txBody>
          <a:bodyPr wrap="none" rtlCol="0">
            <a:spAutoFit/>
          </a:bodyPr>
          <a:lstStyle/>
          <a:p>
            <a:r>
              <a:rPr lang="en-US" dirty="0"/>
              <a:t>But what about rows that have different columns?</a:t>
            </a:r>
          </a:p>
          <a:p>
            <a:endParaRPr lang="en-US" dirty="0"/>
          </a:p>
          <a:p>
            <a:r>
              <a:rPr lang="en-US" dirty="0"/>
              <a:t>Typically, define all the potential columns</a:t>
            </a:r>
          </a:p>
          <a:p>
            <a:r>
              <a:rPr lang="en-US" dirty="0"/>
              <a:t>But a row is stored as a sparse row</a:t>
            </a:r>
          </a:p>
          <a:p>
            <a:r>
              <a:rPr lang="en-US" dirty="0"/>
              <a:t>No empty columns are stored</a:t>
            </a:r>
          </a:p>
        </p:txBody>
      </p:sp>
    </p:spTree>
    <p:extLst>
      <p:ext uri="{BB962C8B-B14F-4D97-AF65-F5344CB8AC3E}">
        <p14:creationId xmlns:p14="http://schemas.microsoft.com/office/powerpoint/2010/main" val="116632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fade">
                                      <p:cBhvr>
                                        <p:cTn id="7" dur="500"/>
                                        <p:tgtEl>
                                          <p:spTgt spid="4">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9" end="9"/>
                                            </p:txEl>
                                          </p:spTgt>
                                        </p:tgtEl>
                                        <p:attrNameLst>
                                          <p:attrName>style.visibility</p:attrName>
                                        </p:attrNameLst>
                                      </p:cBhvr>
                                      <p:to>
                                        <p:strVal val="visible"/>
                                      </p:to>
                                    </p:set>
                                    <p:animEffect transition="in" filter="fade">
                                      <p:cBhvr>
                                        <p:cTn id="21" dur="500"/>
                                        <p:tgtEl>
                                          <p:spTgt spid="4">
                                            <p:txEl>
                                              <p:pRg st="9" end="9"/>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p:bldP spid="8" grpId="0"/>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041DD6-B911-2845-8E94-EEE7E53065F7}"/>
              </a:ext>
            </a:extLst>
          </p:cNvPr>
          <p:cNvSpPr>
            <a:spLocks noGrp="1"/>
          </p:cNvSpPr>
          <p:nvPr>
            <p:ph type="title"/>
          </p:nvPr>
        </p:nvSpPr>
        <p:spPr/>
        <p:txBody>
          <a:bodyPr/>
          <a:lstStyle/>
          <a:p>
            <a:r>
              <a:rPr lang="en-US" dirty="0"/>
              <a:t>Cassandra Data Layout</a:t>
            </a:r>
          </a:p>
        </p:txBody>
      </p:sp>
      <p:grpSp>
        <p:nvGrpSpPr>
          <p:cNvPr id="19" name="Group 18">
            <a:extLst>
              <a:ext uri="{FF2B5EF4-FFF2-40B4-BE49-F238E27FC236}">
                <a16:creationId xmlns:a16="http://schemas.microsoft.com/office/drawing/2014/main" id="{2BA5DF01-5B19-B24B-A749-73E2991C64A9}"/>
              </a:ext>
            </a:extLst>
          </p:cNvPr>
          <p:cNvGrpSpPr/>
          <p:nvPr/>
        </p:nvGrpSpPr>
        <p:grpSpPr>
          <a:xfrm>
            <a:off x="416880" y="2125170"/>
            <a:ext cx="10515600" cy="4096726"/>
            <a:chOff x="416880" y="2125170"/>
            <a:chExt cx="8349750" cy="3486510"/>
          </a:xfrm>
        </p:grpSpPr>
        <p:pic>
          <p:nvPicPr>
            <p:cNvPr id="5" name="Picture 3">
              <a:extLst>
                <a:ext uri="{FF2B5EF4-FFF2-40B4-BE49-F238E27FC236}">
                  <a16:creationId xmlns:a16="http://schemas.microsoft.com/office/drawing/2014/main" id="{DC1F7C74-976A-844B-9A6A-AF56B6F86294}"/>
                </a:ext>
              </a:extLst>
            </p:cNvPr>
            <p:cNvPicPr/>
            <p:nvPr/>
          </p:nvPicPr>
          <p:blipFill>
            <a:blip r:embed="rId2"/>
            <a:stretch/>
          </p:blipFill>
          <p:spPr>
            <a:xfrm>
              <a:off x="1895940" y="3102840"/>
              <a:ext cx="5768010" cy="1478790"/>
            </a:xfrm>
            <a:prstGeom prst="rect">
              <a:avLst/>
            </a:prstGeom>
            <a:ln>
              <a:noFill/>
            </a:ln>
          </p:spPr>
        </p:pic>
        <p:sp>
          <p:nvSpPr>
            <p:cNvPr id="6" name="CustomShape 2">
              <a:extLst>
                <a:ext uri="{FF2B5EF4-FFF2-40B4-BE49-F238E27FC236}">
                  <a16:creationId xmlns:a16="http://schemas.microsoft.com/office/drawing/2014/main" id="{C7E50563-5784-6443-A874-5F593AC24875}"/>
                </a:ext>
              </a:extLst>
            </p:cNvPr>
            <p:cNvSpPr/>
            <p:nvPr/>
          </p:nvSpPr>
          <p:spPr>
            <a:xfrm>
              <a:off x="416880" y="3842370"/>
              <a:ext cx="1115370" cy="27297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en-US" sz="1350" spc="-1">
                  <a:solidFill>
                    <a:srgbClr val="000000"/>
                  </a:solidFill>
                  <a:uFill>
                    <a:solidFill>
                      <a:srgbClr val="FFFFFF"/>
                    </a:solidFill>
                  </a:uFill>
                  <a:latin typeface="Calibri"/>
                  <a:ea typeface="DejaVu Sans"/>
                </a:rPr>
                <a:t>Partitions</a:t>
              </a:r>
              <a:endParaRPr lang="en-US" sz="1350" spc="-1">
                <a:solidFill>
                  <a:srgbClr val="000000"/>
                </a:solidFill>
                <a:uFill>
                  <a:solidFill>
                    <a:srgbClr val="FFFFFF"/>
                  </a:solidFill>
                </a:uFill>
                <a:latin typeface="Arial"/>
              </a:endParaRPr>
            </a:p>
          </p:txBody>
        </p:sp>
        <p:sp>
          <p:nvSpPr>
            <p:cNvPr id="7" name="CustomShape 3">
              <a:extLst>
                <a:ext uri="{FF2B5EF4-FFF2-40B4-BE49-F238E27FC236}">
                  <a16:creationId xmlns:a16="http://schemas.microsoft.com/office/drawing/2014/main" id="{0E10300C-3B17-C845-A1A9-F998BF2B65E5}"/>
                </a:ext>
              </a:extLst>
            </p:cNvPr>
            <p:cNvSpPr/>
            <p:nvPr/>
          </p:nvSpPr>
          <p:spPr>
            <a:xfrm>
              <a:off x="820260" y="5133510"/>
              <a:ext cx="1169100" cy="47817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en-US" sz="1350" spc="-1">
                  <a:solidFill>
                    <a:srgbClr val="000000"/>
                  </a:solidFill>
                  <a:uFill>
                    <a:solidFill>
                      <a:srgbClr val="FFFFFF"/>
                    </a:solidFill>
                  </a:uFill>
                  <a:latin typeface="Calibri"/>
                  <a:ea typeface="DejaVu Sans"/>
                </a:rPr>
                <a:t>Partition Key</a:t>
              </a:r>
              <a:endParaRPr lang="en-US" sz="1350" spc="-1">
                <a:solidFill>
                  <a:srgbClr val="000000"/>
                </a:solidFill>
                <a:uFill>
                  <a:solidFill>
                    <a:srgbClr val="FFFFFF"/>
                  </a:solidFill>
                </a:uFill>
                <a:latin typeface="Arial"/>
              </a:endParaRPr>
            </a:p>
          </p:txBody>
        </p:sp>
        <p:sp>
          <p:nvSpPr>
            <p:cNvPr id="8" name="CustomShape 4">
              <a:extLst>
                <a:ext uri="{FF2B5EF4-FFF2-40B4-BE49-F238E27FC236}">
                  <a16:creationId xmlns:a16="http://schemas.microsoft.com/office/drawing/2014/main" id="{20183F7D-9CC8-D847-8952-31CFC334BECC}"/>
                </a:ext>
              </a:extLst>
            </p:cNvPr>
            <p:cNvSpPr/>
            <p:nvPr/>
          </p:nvSpPr>
          <p:spPr>
            <a:xfrm>
              <a:off x="4302990" y="2125170"/>
              <a:ext cx="771660" cy="30915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en-US" sz="1350" spc="-1">
                  <a:solidFill>
                    <a:srgbClr val="000000"/>
                  </a:solidFill>
                  <a:uFill>
                    <a:solidFill>
                      <a:srgbClr val="FFFFFF"/>
                    </a:solidFill>
                  </a:uFill>
                  <a:latin typeface="Calibri"/>
                  <a:ea typeface="DejaVu Sans"/>
                </a:rPr>
                <a:t>Cells</a:t>
              </a:r>
              <a:endParaRPr lang="en-US" sz="1350" spc="-1">
                <a:solidFill>
                  <a:srgbClr val="000000"/>
                </a:solidFill>
                <a:uFill>
                  <a:solidFill>
                    <a:srgbClr val="FFFFFF"/>
                  </a:solidFill>
                </a:uFill>
                <a:latin typeface="Arial"/>
              </a:endParaRPr>
            </a:p>
          </p:txBody>
        </p:sp>
        <p:sp>
          <p:nvSpPr>
            <p:cNvPr id="9" name="CustomShape 5">
              <a:extLst>
                <a:ext uri="{FF2B5EF4-FFF2-40B4-BE49-F238E27FC236}">
                  <a16:creationId xmlns:a16="http://schemas.microsoft.com/office/drawing/2014/main" id="{B66FFBBD-6788-6741-9855-9B149226CC7B}"/>
                </a:ext>
              </a:extLst>
            </p:cNvPr>
            <p:cNvSpPr/>
            <p:nvPr/>
          </p:nvSpPr>
          <p:spPr>
            <a:xfrm>
              <a:off x="7395840" y="2349810"/>
              <a:ext cx="445230" cy="27297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en-US" sz="1350" spc="-1">
                  <a:solidFill>
                    <a:srgbClr val="000000"/>
                  </a:solidFill>
                  <a:uFill>
                    <a:solidFill>
                      <a:srgbClr val="FFFFFF"/>
                    </a:solidFill>
                  </a:uFill>
                  <a:latin typeface="Calibri"/>
                  <a:ea typeface="DejaVu Sans"/>
                </a:rPr>
                <a:t>Key</a:t>
              </a:r>
              <a:endParaRPr lang="en-US" sz="1350" spc="-1">
                <a:solidFill>
                  <a:srgbClr val="000000"/>
                </a:solidFill>
                <a:uFill>
                  <a:solidFill>
                    <a:srgbClr val="FFFFFF"/>
                  </a:solidFill>
                </a:uFill>
                <a:latin typeface="Arial"/>
              </a:endParaRPr>
            </a:p>
          </p:txBody>
        </p:sp>
        <p:sp>
          <p:nvSpPr>
            <p:cNvPr id="10" name="CustomShape 6">
              <a:extLst>
                <a:ext uri="{FF2B5EF4-FFF2-40B4-BE49-F238E27FC236}">
                  <a16:creationId xmlns:a16="http://schemas.microsoft.com/office/drawing/2014/main" id="{E6972671-68CD-964B-9B22-5AFCF5293EF4}"/>
                </a:ext>
              </a:extLst>
            </p:cNvPr>
            <p:cNvSpPr/>
            <p:nvPr/>
          </p:nvSpPr>
          <p:spPr>
            <a:xfrm>
              <a:off x="8027910" y="3352320"/>
              <a:ext cx="738720" cy="27297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en-US" sz="1350" spc="-1">
                  <a:solidFill>
                    <a:srgbClr val="000000"/>
                  </a:solidFill>
                  <a:uFill>
                    <a:solidFill>
                      <a:srgbClr val="FFFFFF"/>
                    </a:solidFill>
                  </a:uFill>
                  <a:latin typeface="Calibri"/>
                  <a:ea typeface="DejaVu Sans"/>
                </a:rPr>
                <a:t>Value</a:t>
              </a:r>
              <a:endParaRPr lang="en-US" sz="1350" spc="-1">
                <a:solidFill>
                  <a:srgbClr val="000000"/>
                </a:solidFill>
                <a:uFill>
                  <a:solidFill>
                    <a:srgbClr val="FFFFFF"/>
                  </a:solidFill>
                </a:uFill>
                <a:latin typeface="Arial"/>
              </a:endParaRPr>
            </a:p>
          </p:txBody>
        </p:sp>
        <p:sp>
          <p:nvSpPr>
            <p:cNvPr id="11" name="CustomShape 7">
              <a:extLst>
                <a:ext uri="{FF2B5EF4-FFF2-40B4-BE49-F238E27FC236}">
                  <a16:creationId xmlns:a16="http://schemas.microsoft.com/office/drawing/2014/main" id="{CDB3144B-CCE2-9C43-9324-FF9025CBCA37}"/>
                </a:ext>
              </a:extLst>
            </p:cNvPr>
            <p:cNvSpPr/>
            <p:nvPr/>
          </p:nvSpPr>
          <p:spPr>
            <a:xfrm flipV="1">
              <a:off x="974970" y="3478950"/>
              <a:ext cx="691740" cy="36234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12" name="CustomShape 8">
              <a:extLst>
                <a:ext uri="{FF2B5EF4-FFF2-40B4-BE49-F238E27FC236}">
                  <a16:creationId xmlns:a16="http://schemas.microsoft.com/office/drawing/2014/main" id="{401EB74B-4F03-0F4F-9D24-4711AF724FF8}"/>
                </a:ext>
              </a:extLst>
            </p:cNvPr>
            <p:cNvSpPr/>
            <p:nvPr/>
          </p:nvSpPr>
          <p:spPr>
            <a:xfrm>
              <a:off x="974970" y="4119390"/>
              <a:ext cx="839700" cy="17928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13" name="CustomShape 9">
              <a:extLst>
                <a:ext uri="{FF2B5EF4-FFF2-40B4-BE49-F238E27FC236}">
                  <a16:creationId xmlns:a16="http://schemas.microsoft.com/office/drawing/2014/main" id="{9D995882-DE0D-5947-9992-9D9DBF5951EF}"/>
                </a:ext>
              </a:extLst>
            </p:cNvPr>
            <p:cNvSpPr/>
            <p:nvPr/>
          </p:nvSpPr>
          <p:spPr>
            <a:xfrm flipV="1">
              <a:off x="1990170" y="4299210"/>
              <a:ext cx="295110" cy="97146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14" name="CustomShape 10">
              <a:extLst>
                <a:ext uri="{FF2B5EF4-FFF2-40B4-BE49-F238E27FC236}">
                  <a16:creationId xmlns:a16="http://schemas.microsoft.com/office/drawing/2014/main" id="{132C7DF3-2E26-524F-ACDA-B526F0606EDB}"/>
                </a:ext>
              </a:extLst>
            </p:cNvPr>
            <p:cNvSpPr/>
            <p:nvPr/>
          </p:nvSpPr>
          <p:spPr>
            <a:xfrm flipH="1">
              <a:off x="3939570" y="2402190"/>
              <a:ext cx="601020" cy="69984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15" name="CustomShape 11">
              <a:extLst>
                <a:ext uri="{FF2B5EF4-FFF2-40B4-BE49-F238E27FC236}">
                  <a16:creationId xmlns:a16="http://schemas.microsoft.com/office/drawing/2014/main" id="{6315BFDE-86EE-784C-9458-CE5225A8C6B8}"/>
                </a:ext>
              </a:extLst>
            </p:cNvPr>
            <p:cNvSpPr/>
            <p:nvPr/>
          </p:nvSpPr>
          <p:spPr>
            <a:xfrm>
              <a:off x="4541670" y="2349810"/>
              <a:ext cx="930420" cy="77841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16" name="CustomShape 12">
              <a:extLst>
                <a:ext uri="{FF2B5EF4-FFF2-40B4-BE49-F238E27FC236}">
                  <a16:creationId xmlns:a16="http://schemas.microsoft.com/office/drawing/2014/main" id="{45DB7DC2-F460-C947-9F4B-73B26A9FCBA0}"/>
                </a:ext>
              </a:extLst>
            </p:cNvPr>
            <p:cNvSpPr/>
            <p:nvPr/>
          </p:nvSpPr>
          <p:spPr>
            <a:xfrm>
              <a:off x="4661550" y="2402190"/>
              <a:ext cx="1896480" cy="62478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17" name="CustomShape 13">
              <a:extLst>
                <a:ext uri="{FF2B5EF4-FFF2-40B4-BE49-F238E27FC236}">
                  <a16:creationId xmlns:a16="http://schemas.microsoft.com/office/drawing/2014/main" id="{A5C2FCA3-3DBA-8E44-B344-8AF6EC40E6AC}"/>
                </a:ext>
              </a:extLst>
            </p:cNvPr>
            <p:cNvSpPr/>
            <p:nvPr/>
          </p:nvSpPr>
          <p:spPr>
            <a:xfrm flipH="1">
              <a:off x="7298910" y="2607390"/>
              <a:ext cx="223560" cy="61857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18" name="CustomShape 14">
              <a:extLst>
                <a:ext uri="{FF2B5EF4-FFF2-40B4-BE49-F238E27FC236}">
                  <a16:creationId xmlns:a16="http://schemas.microsoft.com/office/drawing/2014/main" id="{85646717-B71E-EB40-A754-C96AC156F334}"/>
                </a:ext>
              </a:extLst>
            </p:cNvPr>
            <p:cNvSpPr/>
            <p:nvPr/>
          </p:nvSpPr>
          <p:spPr>
            <a:xfrm flipH="1">
              <a:off x="7618320" y="3490830"/>
              <a:ext cx="408240" cy="27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grpSp>
    </p:spTree>
    <p:extLst>
      <p:ext uri="{BB962C8B-B14F-4D97-AF65-F5344CB8AC3E}">
        <p14:creationId xmlns:p14="http://schemas.microsoft.com/office/powerpoint/2010/main" val="36148178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AD2BE-2038-AF48-AAC3-89A91202C26F}"/>
              </a:ext>
            </a:extLst>
          </p:cNvPr>
          <p:cNvSpPr>
            <a:spLocks noGrp="1"/>
          </p:cNvSpPr>
          <p:nvPr>
            <p:ph type="title"/>
          </p:nvPr>
        </p:nvSpPr>
        <p:spPr/>
        <p:txBody>
          <a:bodyPr/>
          <a:lstStyle/>
          <a:p>
            <a:r>
              <a:rPr lang="en-US" dirty="0"/>
              <a:t>Cassandra Data Layout</a:t>
            </a:r>
          </a:p>
        </p:txBody>
      </p:sp>
      <p:sp>
        <p:nvSpPr>
          <p:cNvPr id="3" name="CustomShape 2">
            <a:extLst>
              <a:ext uri="{FF2B5EF4-FFF2-40B4-BE49-F238E27FC236}">
                <a16:creationId xmlns:a16="http://schemas.microsoft.com/office/drawing/2014/main" id="{C7F1F7F3-B5DE-9C4B-96EA-6999893D8DBE}"/>
              </a:ext>
            </a:extLst>
          </p:cNvPr>
          <p:cNvSpPr/>
          <p:nvPr/>
        </p:nvSpPr>
        <p:spPr>
          <a:xfrm>
            <a:off x="739770" y="1843968"/>
            <a:ext cx="2182950" cy="232983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nSpc>
                <a:spcPct val="100000"/>
              </a:lnSpc>
            </a:pPr>
            <a:r>
              <a:rPr lang="en-US" sz="1350" spc="-1" dirty="0">
                <a:solidFill>
                  <a:srgbClr val="0000FF"/>
                </a:solidFill>
                <a:uFill>
                  <a:solidFill>
                    <a:srgbClr val="FFFFFF"/>
                  </a:solidFill>
                </a:uFill>
                <a:latin typeface="Consolas"/>
                <a:ea typeface="DejaVu Sans"/>
              </a:rPr>
              <a:t>CREATE</a:t>
            </a:r>
            <a:r>
              <a:rPr lang="en-US" sz="1350" spc="-1" dirty="0">
                <a:solidFill>
                  <a:srgbClr val="212121"/>
                </a:solidFill>
                <a:uFill>
                  <a:solidFill>
                    <a:srgbClr val="FFFFFF"/>
                  </a:solidFill>
                </a:uFill>
                <a:latin typeface="Consolas"/>
                <a:ea typeface="DejaVu Sans"/>
              </a:rPr>
              <a:t> </a:t>
            </a:r>
            <a:r>
              <a:rPr lang="en-US" sz="1350" spc="-1" dirty="0">
                <a:solidFill>
                  <a:srgbClr val="0000FF"/>
                </a:solidFill>
                <a:uFill>
                  <a:solidFill>
                    <a:srgbClr val="FFFFFF"/>
                  </a:solidFill>
                </a:uFill>
                <a:latin typeface="Consolas"/>
                <a:ea typeface="DejaVu Sans"/>
              </a:rPr>
              <a:t>TABLE</a:t>
            </a:r>
            <a:r>
              <a:rPr lang="en-US" sz="1350" spc="-1" dirty="0">
                <a:solidFill>
                  <a:srgbClr val="212121"/>
                </a:solidFill>
                <a:uFill>
                  <a:solidFill>
                    <a:srgbClr val="FFFFFF"/>
                  </a:solidFill>
                </a:uFill>
                <a:latin typeface="Consolas"/>
                <a:ea typeface="DejaVu Sans"/>
              </a:rPr>
              <a:t> </a:t>
            </a:r>
            <a:r>
              <a:rPr lang="en-US" sz="1350" spc="-1" dirty="0" err="1">
                <a:solidFill>
                  <a:srgbClr val="212121"/>
                </a:solidFill>
                <a:uFill>
                  <a:solidFill>
                    <a:srgbClr val="FFFFFF"/>
                  </a:solidFill>
                </a:uFill>
                <a:latin typeface="Consolas"/>
                <a:ea typeface="DejaVu Sans"/>
              </a:rPr>
              <a:t>pubs_by_year_title</a:t>
            </a:r>
            <a:endParaRPr lang="en-US" sz="1350" spc="-1" dirty="0">
              <a:solidFill>
                <a:srgbClr val="000000"/>
              </a:solidFill>
              <a:uFill>
                <a:solidFill>
                  <a:srgbClr val="FFFFFF"/>
                </a:solidFill>
              </a:uFill>
              <a:latin typeface="Arial"/>
            </a:endParaRPr>
          </a:p>
          <a:p>
            <a:pPr>
              <a:lnSpc>
                <a:spcPct val="100000"/>
              </a:lnSpc>
            </a:pPr>
            <a:r>
              <a:rPr lang="en-US" sz="1350" spc="-1" dirty="0">
                <a:solidFill>
                  <a:srgbClr val="212121"/>
                </a:solidFill>
                <a:uFill>
                  <a:solidFill>
                    <a:srgbClr val="FFFFFF"/>
                  </a:solidFill>
                </a:uFill>
                <a:latin typeface="Consolas"/>
                <a:ea typeface="DejaVu Sans"/>
              </a:rPr>
              <a:t>(published </a:t>
            </a:r>
            <a:r>
              <a:rPr lang="en-US" sz="1350" spc="-1" dirty="0">
                <a:solidFill>
                  <a:srgbClr val="0000FF"/>
                </a:solidFill>
                <a:uFill>
                  <a:solidFill>
                    <a:srgbClr val="FFFFFF"/>
                  </a:solidFill>
                </a:uFill>
                <a:latin typeface="Consolas"/>
                <a:ea typeface="DejaVu Sans"/>
              </a:rPr>
              <a:t>INT</a:t>
            </a:r>
            <a:r>
              <a:rPr lang="en-US" sz="1350" spc="-1" dirty="0">
                <a:solidFill>
                  <a:srgbClr val="212121"/>
                </a:solidFill>
                <a:uFill>
                  <a:solidFill>
                    <a:srgbClr val="FFFFFF"/>
                  </a:solidFill>
                </a:uFill>
                <a:latin typeface="Consolas"/>
                <a:ea typeface="DejaVu Sans"/>
              </a:rPr>
              <a:t>,</a:t>
            </a:r>
            <a:endParaRPr lang="en-US" sz="1350" spc="-1" dirty="0">
              <a:solidFill>
                <a:srgbClr val="000000"/>
              </a:solidFill>
              <a:uFill>
                <a:solidFill>
                  <a:srgbClr val="FFFFFF"/>
                </a:solidFill>
              </a:uFill>
              <a:latin typeface="Arial"/>
            </a:endParaRPr>
          </a:p>
          <a:p>
            <a:pPr>
              <a:lnSpc>
                <a:spcPct val="100000"/>
              </a:lnSpc>
            </a:pPr>
            <a:r>
              <a:rPr lang="en-US" sz="1350" spc="-1" dirty="0">
                <a:solidFill>
                  <a:srgbClr val="212121"/>
                </a:solidFill>
                <a:uFill>
                  <a:solidFill>
                    <a:srgbClr val="FFFFFF"/>
                  </a:solidFill>
                </a:uFill>
                <a:latin typeface="Consolas"/>
                <a:ea typeface="DejaVu Sans"/>
              </a:rPr>
              <a:t>title </a:t>
            </a:r>
            <a:r>
              <a:rPr lang="en-US" sz="1350" spc="-1" dirty="0">
                <a:solidFill>
                  <a:srgbClr val="0000FF"/>
                </a:solidFill>
                <a:uFill>
                  <a:solidFill>
                    <a:srgbClr val="FFFFFF"/>
                  </a:solidFill>
                </a:uFill>
                <a:latin typeface="Consolas"/>
                <a:ea typeface="DejaVu Sans"/>
              </a:rPr>
              <a:t>TEXT</a:t>
            </a:r>
            <a:r>
              <a:rPr lang="en-US" sz="1350" spc="-1" dirty="0">
                <a:solidFill>
                  <a:srgbClr val="212121"/>
                </a:solidFill>
                <a:uFill>
                  <a:solidFill>
                    <a:srgbClr val="FFFFFF"/>
                  </a:solidFill>
                </a:uFill>
                <a:latin typeface="Consolas"/>
                <a:ea typeface="DejaVu Sans"/>
              </a:rPr>
              <a:t>,</a:t>
            </a:r>
            <a:endParaRPr lang="en-US" sz="1350" spc="-1" dirty="0">
              <a:solidFill>
                <a:srgbClr val="000000"/>
              </a:solidFill>
              <a:uFill>
                <a:solidFill>
                  <a:srgbClr val="FFFFFF"/>
                </a:solidFill>
              </a:uFill>
              <a:latin typeface="Arial"/>
            </a:endParaRPr>
          </a:p>
          <a:p>
            <a:pPr>
              <a:lnSpc>
                <a:spcPct val="100000"/>
              </a:lnSpc>
            </a:pPr>
            <a:r>
              <a:rPr lang="en-US" sz="1350" spc="-1" dirty="0">
                <a:solidFill>
                  <a:srgbClr val="212121"/>
                </a:solidFill>
                <a:uFill>
                  <a:solidFill>
                    <a:srgbClr val="FFFFFF"/>
                  </a:solidFill>
                </a:uFill>
                <a:latin typeface="Consolas"/>
                <a:ea typeface="DejaVu Sans"/>
              </a:rPr>
              <a:t>author </a:t>
            </a:r>
            <a:r>
              <a:rPr lang="en-US" sz="1350" spc="-1" dirty="0">
                <a:solidFill>
                  <a:srgbClr val="0000FF"/>
                </a:solidFill>
                <a:uFill>
                  <a:solidFill>
                    <a:srgbClr val="FFFFFF"/>
                  </a:solidFill>
                </a:uFill>
                <a:latin typeface="Consolas"/>
                <a:ea typeface="DejaVu Sans"/>
              </a:rPr>
              <a:t>TEXT</a:t>
            </a:r>
            <a:r>
              <a:rPr lang="en-US" sz="1350" spc="-1" dirty="0">
                <a:solidFill>
                  <a:srgbClr val="212121"/>
                </a:solidFill>
                <a:uFill>
                  <a:solidFill>
                    <a:srgbClr val="FFFFFF"/>
                  </a:solidFill>
                </a:uFill>
                <a:latin typeface="Consolas"/>
                <a:ea typeface="DejaVu Sans"/>
              </a:rPr>
              <a:t>,</a:t>
            </a:r>
            <a:endParaRPr lang="en-US" sz="1350" spc="-1" dirty="0">
              <a:solidFill>
                <a:srgbClr val="000000"/>
              </a:solidFill>
              <a:uFill>
                <a:solidFill>
                  <a:srgbClr val="FFFFFF"/>
                </a:solidFill>
              </a:uFill>
              <a:latin typeface="Arial"/>
            </a:endParaRPr>
          </a:p>
          <a:p>
            <a:pPr>
              <a:lnSpc>
                <a:spcPct val="100000"/>
              </a:lnSpc>
            </a:pPr>
            <a:r>
              <a:rPr lang="en-US" sz="1350" spc="-1" dirty="0">
                <a:solidFill>
                  <a:srgbClr val="212121"/>
                </a:solidFill>
                <a:uFill>
                  <a:solidFill>
                    <a:srgbClr val="FFFFFF"/>
                  </a:solidFill>
                </a:uFill>
                <a:latin typeface="Consolas"/>
                <a:ea typeface="DejaVu Sans"/>
              </a:rPr>
              <a:t>genre </a:t>
            </a:r>
            <a:r>
              <a:rPr lang="en-US" sz="1350" spc="-1" dirty="0">
                <a:solidFill>
                  <a:srgbClr val="0000FF"/>
                </a:solidFill>
                <a:uFill>
                  <a:solidFill>
                    <a:srgbClr val="FFFFFF"/>
                  </a:solidFill>
                </a:uFill>
                <a:latin typeface="Consolas"/>
                <a:ea typeface="DejaVu Sans"/>
              </a:rPr>
              <a:t>TEXT</a:t>
            </a:r>
            <a:r>
              <a:rPr lang="en-US" sz="1350" spc="-1" dirty="0">
                <a:solidFill>
                  <a:srgbClr val="212121"/>
                </a:solidFill>
                <a:uFill>
                  <a:solidFill>
                    <a:srgbClr val="FFFFFF"/>
                  </a:solidFill>
                </a:uFill>
                <a:latin typeface="Consolas"/>
                <a:ea typeface="DejaVu Sans"/>
              </a:rPr>
              <a:t>,</a:t>
            </a:r>
            <a:endParaRPr lang="en-US" sz="1350" spc="-1" dirty="0">
              <a:solidFill>
                <a:srgbClr val="000000"/>
              </a:solidFill>
              <a:uFill>
                <a:solidFill>
                  <a:srgbClr val="FFFFFF"/>
                </a:solidFill>
              </a:uFill>
              <a:latin typeface="Arial"/>
            </a:endParaRPr>
          </a:p>
          <a:p>
            <a:pPr>
              <a:lnSpc>
                <a:spcPct val="100000"/>
              </a:lnSpc>
            </a:pPr>
            <a:r>
              <a:rPr lang="en-US" sz="1350" spc="-1" dirty="0">
                <a:solidFill>
                  <a:srgbClr val="212121"/>
                </a:solidFill>
                <a:uFill>
                  <a:solidFill>
                    <a:srgbClr val="FFFFFF"/>
                  </a:solidFill>
                </a:uFill>
                <a:latin typeface="Consolas"/>
                <a:ea typeface="DejaVu Sans"/>
              </a:rPr>
              <a:t>id </a:t>
            </a:r>
            <a:r>
              <a:rPr lang="en-US" sz="1350" spc="-1" dirty="0">
                <a:solidFill>
                  <a:srgbClr val="0000FF"/>
                </a:solidFill>
                <a:uFill>
                  <a:solidFill>
                    <a:srgbClr val="FFFFFF"/>
                  </a:solidFill>
                </a:uFill>
                <a:latin typeface="Consolas"/>
                <a:ea typeface="DejaVu Sans"/>
              </a:rPr>
              <a:t>INT</a:t>
            </a:r>
            <a:r>
              <a:rPr lang="en-US" sz="1350" spc="-1" dirty="0">
                <a:solidFill>
                  <a:srgbClr val="212121"/>
                </a:solidFill>
                <a:uFill>
                  <a:solidFill>
                    <a:srgbClr val="FFFFFF"/>
                  </a:solidFill>
                </a:uFill>
                <a:latin typeface="Consolas"/>
                <a:ea typeface="DejaVu Sans"/>
              </a:rPr>
              <a:t>,</a:t>
            </a:r>
            <a:endParaRPr lang="en-US" sz="1350" spc="-1" dirty="0">
              <a:solidFill>
                <a:srgbClr val="000000"/>
              </a:solidFill>
              <a:uFill>
                <a:solidFill>
                  <a:srgbClr val="FFFFFF"/>
                </a:solidFill>
              </a:uFill>
              <a:latin typeface="Arial"/>
            </a:endParaRPr>
          </a:p>
          <a:p>
            <a:pPr>
              <a:lnSpc>
                <a:spcPct val="100000"/>
              </a:lnSpc>
            </a:pPr>
            <a:r>
              <a:rPr lang="en-US" sz="1350" spc="-1" dirty="0">
                <a:solidFill>
                  <a:srgbClr val="0000FF"/>
                </a:solidFill>
                <a:uFill>
                  <a:solidFill>
                    <a:srgbClr val="FFFFFF"/>
                  </a:solidFill>
                </a:uFill>
                <a:latin typeface="Consolas"/>
                <a:ea typeface="DejaVu Sans"/>
              </a:rPr>
              <a:t>PRIMARY</a:t>
            </a:r>
            <a:r>
              <a:rPr lang="en-US" sz="1350" spc="-1" dirty="0">
                <a:solidFill>
                  <a:srgbClr val="212121"/>
                </a:solidFill>
                <a:uFill>
                  <a:solidFill>
                    <a:srgbClr val="FFFFFF"/>
                  </a:solidFill>
                </a:uFill>
                <a:latin typeface="Consolas"/>
                <a:ea typeface="DejaVu Sans"/>
              </a:rPr>
              <a:t> </a:t>
            </a:r>
            <a:r>
              <a:rPr lang="en-US" sz="1350" spc="-1" dirty="0">
                <a:solidFill>
                  <a:srgbClr val="0000FF"/>
                </a:solidFill>
                <a:uFill>
                  <a:solidFill>
                    <a:srgbClr val="FFFFFF"/>
                  </a:solidFill>
                </a:uFill>
                <a:latin typeface="Consolas"/>
                <a:ea typeface="DejaVu Sans"/>
              </a:rPr>
              <a:t>KEY</a:t>
            </a:r>
            <a:r>
              <a:rPr lang="en-US" sz="1350" spc="-1" dirty="0">
                <a:solidFill>
                  <a:srgbClr val="212121"/>
                </a:solidFill>
                <a:uFill>
                  <a:solidFill>
                    <a:srgbClr val="FFFFFF"/>
                  </a:solidFill>
                </a:uFill>
                <a:latin typeface="Consolas"/>
                <a:ea typeface="DejaVu Sans"/>
              </a:rPr>
              <a:t> ((published), title)</a:t>
            </a:r>
            <a:endParaRPr lang="en-US" sz="1350" spc="-1" dirty="0">
              <a:solidFill>
                <a:srgbClr val="000000"/>
              </a:solidFill>
              <a:uFill>
                <a:solidFill>
                  <a:srgbClr val="FFFFFF"/>
                </a:solidFill>
              </a:uFill>
              <a:latin typeface="Arial"/>
            </a:endParaRPr>
          </a:p>
          <a:p>
            <a:pPr>
              <a:lnSpc>
                <a:spcPct val="100000"/>
              </a:lnSpc>
            </a:pPr>
            <a:r>
              <a:rPr lang="en-US" sz="1350" spc="-1" dirty="0">
                <a:solidFill>
                  <a:srgbClr val="212121"/>
                </a:solidFill>
                <a:uFill>
                  <a:solidFill>
                    <a:srgbClr val="FFFFFF"/>
                  </a:solidFill>
                </a:uFill>
                <a:latin typeface="Consolas"/>
                <a:ea typeface="DejaVu Sans"/>
              </a:rPr>
              <a:t>);</a:t>
            </a:r>
            <a:endParaRPr lang="en-US" sz="1350" spc="-1" dirty="0">
              <a:solidFill>
                <a:srgbClr val="000000"/>
              </a:solidFill>
              <a:uFill>
                <a:solidFill>
                  <a:srgbClr val="FFFFFF"/>
                </a:solidFill>
              </a:uFill>
              <a:latin typeface="Arial"/>
            </a:endParaRPr>
          </a:p>
        </p:txBody>
      </p:sp>
      <p:pic>
        <p:nvPicPr>
          <p:cNvPr id="4" name="Picture 3">
            <a:extLst>
              <a:ext uri="{FF2B5EF4-FFF2-40B4-BE49-F238E27FC236}">
                <a16:creationId xmlns:a16="http://schemas.microsoft.com/office/drawing/2014/main" id="{BB21D76D-65C5-E04D-BDBE-1BE049960E99}"/>
              </a:ext>
            </a:extLst>
          </p:cNvPr>
          <p:cNvPicPr>
            <a:picLocks noChangeAspect="1"/>
          </p:cNvPicPr>
          <p:nvPr/>
        </p:nvPicPr>
        <p:blipFill>
          <a:blip r:embed="rId2"/>
          <a:stretch>
            <a:fillRect/>
          </a:stretch>
        </p:blipFill>
        <p:spPr>
          <a:xfrm>
            <a:off x="3307756" y="2000617"/>
            <a:ext cx="5339312" cy="1428383"/>
          </a:xfrm>
          <a:prstGeom prst="rect">
            <a:avLst/>
          </a:prstGeom>
        </p:spPr>
      </p:pic>
      <p:graphicFrame>
        <p:nvGraphicFramePr>
          <p:cNvPr id="5" name="Table 4">
            <a:extLst>
              <a:ext uri="{FF2B5EF4-FFF2-40B4-BE49-F238E27FC236}">
                <a16:creationId xmlns:a16="http://schemas.microsoft.com/office/drawing/2014/main" id="{FCAE2246-61A1-3048-9654-6AB6A1165EFC}"/>
              </a:ext>
            </a:extLst>
          </p:cNvPr>
          <p:cNvGraphicFramePr>
            <a:graphicFrameLocks noGrp="1"/>
          </p:cNvGraphicFramePr>
          <p:nvPr>
            <p:extLst>
              <p:ext uri="{D42A27DB-BD31-4B8C-83A1-F6EECF244321}">
                <p14:modId xmlns:p14="http://schemas.microsoft.com/office/powerpoint/2010/main" val="2458802089"/>
              </p:ext>
            </p:extLst>
          </p:nvPr>
        </p:nvGraphicFramePr>
        <p:xfrm>
          <a:off x="3307756" y="5165194"/>
          <a:ext cx="5182033" cy="948224"/>
        </p:xfrm>
        <a:graphic>
          <a:graphicData uri="http://schemas.openxmlformats.org/drawingml/2006/table">
            <a:tbl>
              <a:tblPr/>
              <a:tblGrid>
                <a:gridCol w="616451">
                  <a:extLst>
                    <a:ext uri="{9D8B030D-6E8A-4147-A177-3AD203B41FA5}">
                      <a16:colId xmlns:a16="http://schemas.microsoft.com/office/drawing/2014/main" val="4149390389"/>
                    </a:ext>
                  </a:extLst>
                </a:gridCol>
                <a:gridCol w="2302055">
                  <a:extLst>
                    <a:ext uri="{9D8B030D-6E8A-4147-A177-3AD203B41FA5}">
                      <a16:colId xmlns:a16="http://schemas.microsoft.com/office/drawing/2014/main" val="3672539308"/>
                    </a:ext>
                  </a:extLst>
                </a:gridCol>
                <a:gridCol w="2263527">
                  <a:extLst>
                    <a:ext uri="{9D8B030D-6E8A-4147-A177-3AD203B41FA5}">
                      <a16:colId xmlns:a16="http://schemas.microsoft.com/office/drawing/2014/main" val="644443174"/>
                    </a:ext>
                  </a:extLst>
                </a:gridCol>
              </a:tblGrid>
              <a:tr h="187767">
                <a:tc rowSpan="5">
                  <a:txBody>
                    <a:bodyPr/>
                    <a:lstStyle/>
                    <a:p>
                      <a:pPr algn="ctr" fontAlgn="ctr"/>
                      <a:r>
                        <a:rPr lang="en-GB" sz="900" b="0" i="0" u="none" strike="noStrike" dirty="0">
                          <a:solidFill>
                            <a:srgbClr val="000000"/>
                          </a:solidFill>
                          <a:effectLst/>
                          <a:latin typeface="Calibri" panose="020F0502020204030204" pitchFamily="34" charset="0"/>
                        </a:rPr>
                        <a:t>2015</a:t>
                      </a:r>
                    </a:p>
                  </a:txBody>
                  <a:tcPr marL="7144" marR="7144" marT="7144"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tc>
                  <a:txBody>
                    <a:bodyPr/>
                    <a:lstStyle/>
                    <a:p>
                      <a:pPr algn="l" fontAlgn="b"/>
                      <a:r>
                        <a:rPr lang="en-GB" sz="900" b="0" i="0" u="none" strike="noStrike">
                          <a:solidFill>
                            <a:srgbClr val="000000"/>
                          </a:solidFill>
                          <a:effectLst/>
                          <a:latin typeface="Calibri" panose="020F0502020204030204" pitchFamily="34" charset="0"/>
                        </a:rPr>
                        <a:t>Mamma Mia ! That index… !! : author</a:t>
                      </a:r>
                    </a:p>
                  </a:txBody>
                  <a:tcPr marL="7144" marR="7144" marT="7144" marB="0" anchor="b">
                    <a:lnL>
                      <a:noFill/>
                    </a:lnL>
                    <a:lnR w="635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8CBAD"/>
                    </a:solidFill>
                  </a:tcPr>
                </a:tc>
                <a:tc>
                  <a:txBody>
                    <a:bodyPr/>
                    <a:lstStyle/>
                    <a:p>
                      <a:pPr algn="l" fontAlgn="b"/>
                      <a:r>
                        <a:rPr lang="en-GB" sz="900" b="0" i="0" u="none" strike="noStrike">
                          <a:solidFill>
                            <a:srgbClr val="000000"/>
                          </a:solidFill>
                          <a:effectLst/>
                          <a:latin typeface="Calibri" panose="020F0502020204030204" pitchFamily="34" charset="0"/>
                        </a:rPr>
                        <a:t>Mamma Mia ! That index… !! : Genre</a:t>
                      </a:r>
                    </a:p>
                  </a:txBody>
                  <a:tcPr marL="7144" marR="7144" marT="7144" marB="0" anchor="b">
                    <a:lnL w="635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8CBAD"/>
                    </a:solidFill>
                  </a:tcPr>
                </a:tc>
                <a:extLst>
                  <a:ext uri="{0D108BD9-81ED-4DB2-BD59-A6C34878D82A}">
                    <a16:rowId xmlns:a16="http://schemas.microsoft.com/office/drawing/2014/main" val="4267602193"/>
                  </a:ext>
                </a:extLst>
              </a:tr>
              <a:tr h="187767">
                <a:tc vMerge="1">
                  <a:txBody>
                    <a:bodyPr/>
                    <a:lstStyle/>
                    <a:p>
                      <a:endParaRPr lang="en-GB"/>
                    </a:p>
                  </a:txBody>
                  <a:tcPr/>
                </a:tc>
                <a:tc>
                  <a:txBody>
                    <a:bodyPr/>
                    <a:lstStyle/>
                    <a:p>
                      <a:pPr algn="l" fontAlgn="b"/>
                      <a:r>
                        <a:rPr lang="en-GB" sz="900" b="0" i="0" u="none" strike="noStrike">
                          <a:solidFill>
                            <a:srgbClr val="000000"/>
                          </a:solidFill>
                          <a:effectLst/>
                          <a:latin typeface="Calibri" panose="020F0502020204030204" pitchFamily="34" charset="0"/>
                        </a:rPr>
                        <a:t>Richard Munn</a:t>
                      </a:r>
                    </a:p>
                  </a:txBody>
                  <a:tcPr marL="7144" marR="7144" marT="7144" marB="0" anchor="b">
                    <a:lnL>
                      <a:noFill/>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a:noFill/>
                    </a:lnB>
                    <a:solidFill>
                      <a:srgbClr val="A9D08E"/>
                    </a:solidFill>
                  </a:tcPr>
                </a:tc>
                <a:tc>
                  <a:txBody>
                    <a:bodyPr/>
                    <a:lstStyle/>
                    <a:p>
                      <a:pPr algn="l" fontAlgn="b"/>
                      <a:r>
                        <a:rPr lang="en-GB" sz="900" b="0" i="0" u="none" strike="noStrike">
                          <a:solidFill>
                            <a:srgbClr val="000000"/>
                          </a:solidFill>
                          <a:effectLst/>
                          <a:latin typeface="Calibri" panose="020F0502020204030204" pitchFamily="34" charset="0"/>
                        </a:rPr>
                        <a:t>Horror</a:t>
                      </a:r>
                    </a:p>
                  </a:txBody>
                  <a:tcPr marL="7144" marR="7144" marT="7144" marB="0" anchor="b">
                    <a:lnL w="635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a:noFill/>
                    </a:lnB>
                    <a:solidFill>
                      <a:srgbClr val="A9D08E"/>
                    </a:solidFill>
                  </a:tcPr>
                </a:tc>
                <a:extLst>
                  <a:ext uri="{0D108BD9-81ED-4DB2-BD59-A6C34878D82A}">
                    <a16:rowId xmlns:a16="http://schemas.microsoft.com/office/drawing/2014/main" val="317006683"/>
                  </a:ext>
                </a:extLst>
              </a:tr>
              <a:tr h="187767">
                <a:tc vMerge="1">
                  <a:txBody>
                    <a:bodyPr/>
                    <a:lstStyle/>
                    <a:p>
                      <a:endParaRPr lang="en-GB"/>
                    </a:p>
                  </a:txBody>
                  <a:tcPr/>
                </a:tc>
                <a:tc>
                  <a:txBody>
                    <a:bodyPr/>
                    <a:lstStyle/>
                    <a:p>
                      <a:pPr algn="l" fontAlgn="b"/>
                      <a:endParaRPr lang="en-GB" sz="900" b="0" i="0" u="none" strike="noStrike">
                        <a:solidFill>
                          <a:srgbClr val="000000"/>
                        </a:solidFill>
                        <a:effectLst/>
                        <a:latin typeface="Calibri" panose="020F0502020204030204" pitchFamily="34" charset="0"/>
                      </a:endParaRPr>
                    </a:p>
                  </a:txBody>
                  <a:tcPr marL="7144" marR="7144" marT="7144" marB="0" anchor="b">
                    <a:lnL>
                      <a:noFill/>
                    </a:lnL>
                    <a:lnR>
                      <a:noFill/>
                    </a:lnR>
                    <a:lnT>
                      <a:noFill/>
                    </a:lnT>
                    <a:lnB>
                      <a:noFill/>
                    </a:lnB>
                  </a:tcPr>
                </a:tc>
                <a:tc>
                  <a:txBody>
                    <a:bodyPr/>
                    <a:lstStyle/>
                    <a:p>
                      <a:pPr algn="l" fontAlgn="b"/>
                      <a:r>
                        <a:rPr lang="en-GB" sz="900" b="0" i="0" u="none" strike="noStrike">
                          <a:solidFill>
                            <a:srgbClr val="000000"/>
                          </a:solidFill>
                          <a:effectLst/>
                          <a:latin typeface="Calibri" panose="020F0502020204030204" pitchFamily="34" charset="0"/>
                        </a:rPr>
                        <a:t> </a:t>
                      </a:r>
                    </a:p>
                  </a:txBody>
                  <a:tcPr marL="7144" marR="7144" marT="7144"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509984353"/>
                  </a:ext>
                </a:extLst>
              </a:tr>
              <a:tr h="187767">
                <a:tc vMerge="1">
                  <a:txBody>
                    <a:bodyPr/>
                    <a:lstStyle/>
                    <a:p>
                      <a:endParaRPr lang="en-GB"/>
                    </a:p>
                  </a:txBody>
                  <a:tcPr/>
                </a:tc>
                <a:tc>
                  <a:txBody>
                    <a:bodyPr/>
                    <a:lstStyle/>
                    <a:p>
                      <a:pPr algn="l" fontAlgn="b"/>
                      <a:r>
                        <a:rPr lang="en-GB" sz="900" b="0" i="0" u="none" strike="noStrike">
                          <a:solidFill>
                            <a:srgbClr val="000000"/>
                          </a:solidFill>
                          <a:effectLst/>
                          <a:latin typeface="Calibri" panose="020F0502020204030204" pitchFamily="34" charset="0"/>
                        </a:rPr>
                        <a:t>Plan the plan's planny plan : author</a:t>
                      </a:r>
                    </a:p>
                  </a:txBody>
                  <a:tcPr marL="7144" marR="7144" marT="7144" marB="0" anchor="b">
                    <a:lnL>
                      <a:noFill/>
                    </a:lnL>
                    <a:lnR w="6350" cap="flat" cmpd="sng" algn="ctr">
                      <a:solidFill>
                        <a:srgbClr val="000000"/>
                      </a:solidFill>
                      <a:prstDash val="dot"/>
                      <a:round/>
                      <a:headEnd type="none" w="med" len="med"/>
                      <a:tailEnd type="none" w="med" len="med"/>
                    </a:lnR>
                    <a:lnT>
                      <a:noFill/>
                    </a:lnT>
                    <a:lnB w="6350" cap="flat" cmpd="sng" algn="ctr">
                      <a:solidFill>
                        <a:srgbClr val="000000"/>
                      </a:solidFill>
                      <a:prstDash val="dot"/>
                      <a:round/>
                      <a:headEnd type="none" w="med" len="med"/>
                      <a:tailEnd type="none" w="med" len="med"/>
                    </a:lnB>
                    <a:solidFill>
                      <a:srgbClr val="F8CBAD"/>
                    </a:solidFill>
                  </a:tcPr>
                </a:tc>
                <a:tc>
                  <a:txBody>
                    <a:bodyPr/>
                    <a:lstStyle/>
                    <a:p>
                      <a:pPr algn="l" fontAlgn="b"/>
                      <a:r>
                        <a:rPr lang="en-GB" sz="900" b="0" i="0" u="none" strike="noStrike">
                          <a:solidFill>
                            <a:srgbClr val="000000"/>
                          </a:solidFill>
                          <a:effectLst/>
                          <a:latin typeface="Calibri" panose="020F0502020204030204" pitchFamily="34" charset="0"/>
                        </a:rPr>
                        <a:t>Plan the plan's planny plan : Genre</a:t>
                      </a:r>
                    </a:p>
                  </a:txBody>
                  <a:tcPr marL="7144" marR="7144" marT="7144" marB="0" anchor="b">
                    <a:lnL w="635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dot"/>
                      <a:round/>
                      <a:headEnd type="none" w="med" len="med"/>
                      <a:tailEnd type="none" w="med" len="med"/>
                    </a:lnB>
                    <a:solidFill>
                      <a:srgbClr val="F8CBAD"/>
                    </a:solidFill>
                  </a:tcPr>
                </a:tc>
                <a:extLst>
                  <a:ext uri="{0D108BD9-81ED-4DB2-BD59-A6C34878D82A}">
                    <a16:rowId xmlns:a16="http://schemas.microsoft.com/office/drawing/2014/main" val="1354624301"/>
                  </a:ext>
                </a:extLst>
              </a:tr>
              <a:tr h="197156">
                <a:tc vMerge="1">
                  <a:txBody>
                    <a:bodyPr/>
                    <a:lstStyle/>
                    <a:p>
                      <a:endParaRPr lang="en-GB"/>
                    </a:p>
                  </a:txBody>
                  <a:tcPr/>
                </a:tc>
                <a:tc>
                  <a:txBody>
                    <a:bodyPr/>
                    <a:lstStyle/>
                    <a:p>
                      <a:pPr algn="l" fontAlgn="b"/>
                      <a:r>
                        <a:rPr lang="en-GB" sz="900" b="0" i="0" u="none" strike="noStrike">
                          <a:solidFill>
                            <a:srgbClr val="000000"/>
                          </a:solidFill>
                          <a:effectLst/>
                          <a:latin typeface="Calibri" panose="020F0502020204030204" pitchFamily="34" charset="0"/>
                        </a:rPr>
                        <a:t>A. Noob</a:t>
                      </a:r>
                    </a:p>
                  </a:txBody>
                  <a:tcPr marL="7144" marR="7144" marT="7144" marB="0" anchor="b">
                    <a:lnL>
                      <a:noFill/>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l" fontAlgn="b"/>
                      <a:r>
                        <a:rPr lang="en-GB" sz="900" b="0" i="0" u="none" strike="noStrike" dirty="0">
                          <a:solidFill>
                            <a:srgbClr val="000000"/>
                          </a:solidFill>
                          <a:effectLst/>
                          <a:latin typeface="Calibri" panose="020F0502020204030204" pitchFamily="34" charset="0"/>
                        </a:rPr>
                        <a:t>Management</a:t>
                      </a:r>
                    </a:p>
                  </a:txBody>
                  <a:tcPr marL="7144" marR="7144" marT="7144" marB="0" anchor="b">
                    <a:lnL w="635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4260881124"/>
                  </a:ext>
                </a:extLst>
              </a:tr>
            </a:tbl>
          </a:graphicData>
        </a:graphic>
      </p:graphicFrame>
      <p:graphicFrame>
        <p:nvGraphicFramePr>
          <p:cNvPr id="6" name="Table 5">
            <a:extLst>
              <a:ext uri="{FF2B5EF4-FFF2-40B4-BE49-F238E27FC236}">
                <a16:creationId xmlns:a16="http://schemas.microsoft.com/office/drawing/2014/main" id="{7A4B47E8-2E0B-6044-B07F-35E0692DA5FA}"/>
              </a:ext>
            </a:extLst>
          </p:cNvPr>
          <p:cNvGraphicFramePr>
            <a:graphicFrameLocks noGrp="1"/>
          </p:cNvGraphicFramePr>
          <p:nvPr>
            <p:extLst>
              <p:ext uri="{D42A27DB-BD31-4B8C-83A1-F6EECF244321}">
                <p14:modId xmlns:p14="http://schemas.microsoft.com/office/powerpoint/2010/main" val="762357246"/>
              </p:ext>
            </p:extLst>
          </p:nvPr>
        </p:nvGraphicFramePr>
        <p:xfrm>
          <a:off x="3307756" y="3876448"/>
          <a:ext cx="5182033" cy="983136"/>
        </p:xfrm>
        <a:graphic>
          <a:graphicData uri="http://schemas.openxmlformats.org/drawingml/2006/table">
            <a:tbl>
              <a:tblPr/>
              <a:tblGrid>
                <a:gridCol w="616451">
                  <a:extLst>
                    <a:ext uri="{9D8B030D-6E8A-4147-A177-3AD203B41FA5}">
                      <a16:colId xmlns:a16="http://schemas.microsoft.com/office/drawing/2014/main" val="874740124"/>
                    </a:ext>
                  </a:extLst>
                </a:gridCol>
                <a:gridCol w="2302055">
                  <a:extLst>
                    <a:ext uri="{9D8B030D-6E8A-4147-A177-3AD203B41FA5}">
                      <a16:colId xmlns:a16="http://schemas.microsoft.com/office/drawing/2014/main" val="2857696894"/>
                    </a:ext>
                  </a:extLst>
                </a:gridCol>
                <a:gridCol w="2263527">
                  <a:extLst>
                    <a:ext uri="{9D8B030D-6E8A-4147-A177-3AD203B41FA5}">
                      <a16:colId xmlns:a16="http://schemas.microsoft.com/office/drawing/2014/main" val="2987158088"/>
                    </a:ext>
                  </a:extLst>
                </a:gridCol>
              </a:tblGrid>
              <a:tr h="284688">
                <a:tc rowSpan="5">
                  <a:txBody>
                    <a:bodyPr/>
                    <a:lstStyle/>
                    <a:p>
                      <a:pPr algn="ctr" fontAlgn="ctr"/>
                      <a:r>
                        <a:rPr lang="en-GB" sz="900" b="0" i="0" u="none" strike="noStrike" dirty="0">
                          <a:solidFill>
                            <a:srgbClr val="000000"/>
                          </a:solidFill>
                          <a:effectLst/>
                          <a:latin typeface="Calibri" panose="020F0502020204030204" pitchFamily="34" charset="0"/>
                        </a:rPr>
                        <a:t>2014</a:t>
                      </a:r>
                    </a:p>
                  </a:txBody>
                  <a:tcPr marL="7144" marR="7144" marT="7144"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tc>
                  <a:txBody>
                    <a:bodyPr/>
                    <a:lstStyle/>
                    <a:p>
                      <a:pPr algn="l" fontAlgn="b"/>
                      <a:r>
                        <a:rPr lang="en-GB" sz="900" b="0" i="0" u="none" strike="noStrike" dirty="0">
                          <a:solidFill>
                            <a:srgbClr val="000000"/>
                          </a:solidFill>
                          <a:effectLst/>
                          <a:latin typeface="Calibri" panose="020F0502020204030204" pitchFamily="34" charset="0"/>
                        </a:rPr>
                        <a:t>I did </a:t>
                      </a:r>
                      <a:r>
                        <a:rPr lang="en-GB" sz="900" b="0" i="0" u="none" strike="noStrike" dirty="0" err="1">
                          <a:solidFill>
                            <a:srgbClr val="000000"/>
                          </a:solidFill>
                          <a:effectLst/>
                          <a:latin typeface="Calibri" panose="020F0502020204030204" pitchFamily="34" charset="0"/>
                        </a:rPr>
                        <a:t>DBCC</a:t>
                      </a:r>
                      <a:r>
                        <a:rPr lang="en-GB" sz="900" b="0" i="0" u="none" strike="noStrike" dirty="0">
                          <a:solidFill>
                            <a:srgbClr val="000000"/>
                          </a:solidFill>
                          <a:effectLst/>
                          <a:latin typeface="Calibri" panose="020F0502020204030204" pitchFamily="34" charset="0"/>
                        </a:rPr>
                        <a:t> you coming : author</a:t>
                      </a:r>
                    </a:p>
                  </a:txBody>
                  <a:tcPr marL="7144" marR="7144" marT="7144" marB="0" anchor="b">
                    <a:lnL>
                      <a:noFill/>
                    </a:lnL>
                    <a:lnR w="635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8CBAD"/>
                    </a:solidFill>
                  </a:tcPr>
                </a:tc>
                <a:tc>
                  <a:txBody>
                    <a:bodyPr/>
                    <a:lstStyle/>
                    <a:p>
                      <a:pPr algn="l" fontAlgn="b"/>
                      <a:r>
                        <a:rPr lang="en-GB" sz="900" b="0" i="0" u="none" strike="noStrike">
                          <a:solidFill>
                            <a:srgbClr val="000000"/>
                          </a:solidFill>
                          <a:effectLst/>
                          <a:latin typeface="Calibri" panose="020F0502020204030204" pitchFamily="34" charset="0"/>
                        </a:rPr>
                        <a:t>I did DBCC you coming : Genre</a:t>
                      </a:r>
                    </a:p>
                  </a:txBody>
                  <a:tcPr marL="7144" marR="7144" marT="7144" marB="0" anchor="b">
                    <a:lnL w="635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8CBAD"/>
                    </a:solidFill>
                  </a:tcPr>
                </a:tc>
                <a:extLst>
                  <a:ext uri="{0D108BD9-81ED-4DB2-BD59-A6C34878D82A}">
                    <a16:rowId xmlns:a16="http://schemas.microsoft.com/office/drawing/2014/main" val="2476207704"/>
                  </a:ext>
                </a:extLst>
              </a:tr>
              <a:tr h="174612">
                <a:tc vMerge="1">
                  <a:txBody>
                    <a:bodyPr/>
                    <a:lstStyle/>
                    <a:p>
                      <a:endParaRPr lang="en-GB"/>
                    </a:p>
                  </a:txBody>
                  <a:tcPr/>
                </a:tc>
                <a:tc>
                  <a:txBody>
                    <a:bodyPr/>
                    <a:lstStyle/>
                    <a:p>
                      <a:pPr algn="l" fontAlgn="b"/>
                      <a:r>
                        <a:rPr lang="en-GB" sz="900" b="0" i="0" u="none" strike="noStrike" dirty="0">
                          <a:solidFill>
                            <a:srgbClr val="000000"/>
                          </a:solidFill>
                          <a:effectLst/>
                          <a:latin typeface="Calibri" panose="020F0502020204030204" pitchFamily="34" charset="0"/>
                        </a:rPr>
                        <a:t>O. </a:t>
                      </a:r>
                      <a:r>
                        <a:rPr lang="en-GB" sz="900" b="0" i="0" u="none" strike="noStrike" dirty="0" err="1">
                          <a:solidFill>
                            <a:srgbClr val="000000"/>
                          </a:solidFill>
                          <a:effectLst/>
                          <a:latin typeface="Calibri" panose="020F0502020204030204" pitchFamily="34" charset="0"/>
                        </a:rPr>
                        <a:t>DeeBeaSea</a:t>
                      </a:r>
                      <a:endParaRPr lang="en-GB" sz="900" b="0" i="0" u="none" strike="noStrike" dirty="0">
                        <a:solidFill>
                          <a:srgbClr val="000000"/>
                        </a:solidFill>
                        <a:effectLst/>
                        <a:latin typeface="Calibri" panose="020F0502020204030204" pitchFamily="34" charset="0"/>
                      </a:endParaRPr>
                    </a:p>
                  </a:txBody>
                  <a:tcPr marL="7144" marR="7144" marT="7144" marB="0" anchor="b">
                    <a:lnL>
                      <a:noFill/>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a:noFill/>
                    </a:lnB>
                    <a:solidFill>
                      <a:srgbClr val="A9D08E"/>
                    </a:solidFill>
                  </a:tcPr>
                </a:tc>
                <a:tc>
                  <a:txBody>
                    <a:bodyPr/>
                    <a:lstStyle/>
                    <a:p>
                      <a:pPr algn="l" fontAlgn="b"/>
                      <a:r>
                        <a:rPr lang="en-GB" sz="900" b="0" i="0" u="none" strike="noStrike">
                          <a:solidFill>
                            <a:srgbClr val="000000"/>
                          </a:solidFill>
                          <a:effectLst/>
                          <a:latin typeface="Calibri" panose="020F0502020204030204" pitchFamily="34" charset="0"/>
                        </a:rPr>
                        <a:t>Horror</a:t>
                      </a:r>
                    </a:p>
                  </a:txBody>
                  <a:tcPr marL="7144" marR="7144" marT="7144" marB="0" anchor="b">
                    <a:lnL w="635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a:noFill/>
                    </a:lnB>
                    <a:solidFill>
                      <a:srgbClr val="A9D08E"/>
                    </a:solidFill>
                  </a:tcPr>
                </a:tc>
                <a:extLst>
                  <a:ext uri="{0D108BD9-81ED-4DB2-BD59-A6C34878D82A}">
                    <a16:rowId xmlns:a16="http://schemas.microsoft.com/office/drawing/2014/main" val="1143702609"/>
                  </a:ext>
                </a:extLst>
              </a:tr>
              <a:tr h="174612">
                <a:tc vMerge="1">
                  <a:txBody>
                    <a:bodyPr/>
                    <a:lstStyle/>
                    <a:p>
                      <a:endParaRPr lang="en-GB"/>
                    </a:p>
                  </a:txBody>
                  <a:tcPr/>
                </a:tc>
                <a:tc>
                  <a:txBody>
                    <a:bodyPr/>
                    <a:lstStyle/>
                    <a:p>
                      <a:pPr algn="l" fontAlgn="b"/>
                      <a:endParaRPr lang="en-GB" sz="900" b="0" i="0" u="none" strike="noStrike">
                        <a:solidFill>
                          <a:srgbClr val="000000"/>
                        </a:solidFill>
                        <a:effectLst/>
                        <a:latin typeface="Calibri" panose="020F0502020204030204" pitchFamily="34" charset="0"/>
                      </a:endParaRPr>
                    </a:p>
                  </a:txBody>
                  <a:tcPr marL="7144" marR="7144" marT="7144" marB="0" anchor="b">
                    <a:lnL>
                      <a:noFill/>
                    </a:lnL>
                    <a:lnR>
                      <a:noFill/>
                    </a:lnR>
                    <a:lnT>
                      <a:noFill/>
                    </a:lnT>
                    <a:lnB>
                      <a:noFill/>
                    </a:lnB>
                  </a:tcPr>
                </a:tc>
                <a:tc>
                  <a:txBody>
                    <a:bodyPr/>
                    <a:lstStyle/>
                    <a:p>
                      <a:pPr algn="l" fontAlgn="b"/>
                      <a:r>
                        <a:rPr lang="en-GB" sz="900" b="0" i="0" u="none" strike="noStrike">
                          <a:solidFill>
                            <a:srgbClr val="000000"/>
                          </a:solidFill>
                          <a:effectLst/>
                          <a:latin typeface="Calibri" panose="020F0502020204030204" pitchFamily="34" charset="0"/>
                        </a:rPr>
                        <a:t> </a:t>
                      </a:r>
                    </a:p>
                  </a:txBody>
                  <a:tcPr marL="7144" marR="7144" marT="7144"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543036322"/>
                  </a:ext>
                </a:extLst>
              </a:tr>
              <a:tr h="174612">
                <a:tc vMerge="1">
                  <a:txBody>
                    <a:bodyPr/>
                    <a:lstStyle/>
                    <a:p>
                      <a:endParaRPr lang="en-GB"/>
                    </a:p>
                  </a:txBody>
                  <a:tcPr/>
                </a:tc>
                <a:tc>
                  <a:txBody>
                    <a:bodyPr/>
                    <a:lstStyle/>
                    <a:p>
                      <a:pPr algn="l" fontAlgn="b"/>
                      <a:r>
                        <a:rPr lang="en-GB" sz="900" b="0" i="0" u="none" strike="noStrike">
                          <a:solidFill>
                            <a:srgbClr val="000000"/>
                          </a:solidFill>
                          <a:effectLst/>
                          <a:latin typeface="Calibri" panose="020F0502020204030204" pitchFamily="34" charset="0"/>
                        </a:rPr>
                        <a:t>Slow train to SOS_Scheduler : author</a:t>
                      </a:r>
                    </a:p>
                  </a:txBody>
                  <a:tcPr marL="7144" marR="7144" marT="7144" marB="0" anchor="b">
                    <a:lnL>
                      <a:noFill/>
                    </a:lnL>
                    <a:lnR w="6350" cap="flat" cmpd="sng" algn="ctr">
                      <a:solidFill>
                        <a:srgbClr val="000000"/>
                      </a:solidFill>
                      <a:prstDash val="dot"/>
                      <a:round/>
                      <a:headEnd type="none" w="med" len="med"/>
                      <a:tailEnd type="none" w="med" len="med"/>
                    </a:lnR>
                    <a:lnT>
                      <a:noFill/>
                    </a:lnT>
                    <a:lnB w="6350" cap="flat" cmpd="sng" algn="ctr">
                      <a:solidFill>
                        <a:srgbClr val="000000"/>
                      </a:solidFill>
                      <a:prstDash val="dot"/>
                      <a:round/>
                      <a:headEnd type="none" w="med" len="med"/>
                      <a:tailEnd type="none" w="med" len="med"/>
                    </a:lnB>
                    <a:solidFill>
                      <a:srgbClr val="F8CBAD"/>
                    </a:solidFill>
                  </a:tcPr>
                </a:tc>
                <a:tc>
                  <a:txBody>
                    <a:bodyPr/>
                    <a:lstStyle/>
                    <a:p>
                      <a:pPr algn="l" fontAlgn="b"/>
                      <a:r>
                        <a:rPr lang="en-GB" sz="900" b="0" i="0" u="none" strike="noStrike">
                          <a:solidFill>
                            <a:srgbClr val="000000"/>
                          </a:solidFill>
                          <a:effectLst/>
                          <a:latin typeface="Calibri" panose="020F0502020204030204" pitchFamily="34" charset="0"/>
                        </a:rPr>
                        <a:t>Slow train to SOS_Scheduler : Genre</a:t>
                      </a:r>
                    </a:p>
                  </a:txBody>
                  <a:tcPr marL="7144" marR="7144" marT="7144" marB="0" anchor="b">
                    <a:lnL w="635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dot"/>
                      <a:round/>
                      <a:headEnd type="none" w="med" len="med"/>
                      <a:tailEnd type="none" w="med" len="med"/>
                    </a:lnB>
                    <a:solidFill>
                      <a:srgbClr val="F8CBAD"/>
                    </a:solidFill>
                  </a:tcPr>
                </a:tc>
                <a:extLst>
                  <a:ext uri="{0D108BD9-81ED-4DB2-BD59-A6C34878D82A}">
                    <a16:rowId xmlns:a16="http://schemas.microsoft.com/office/drawing/2014/main" val="765334216"/>
                  </a:ext>
                </a:extLst>
              </a:tr>
              <a:tr h="174612">
                <a:tc vMerge="1">
                  <a:txBody>
                    <a:bodyPr/>
                    <a:lstStyle/>
                    <a:p>
                      <a:endParaRPr lang="en-GB"/>
                    </a:p>
                  </a:txBody>
                  <a:tcPr/>
                </a:tc>
                <a:tc>
                  <a:txBody>
                    <a:bodyPr/>
                    <a:lstStyle/>
                    <a:p>
                      <a:pPr algn="l" fontAlgn="b"/>
                      <a:r>
                        <a:rPr lang="en-GB" sz="900" b="0" i="0" u="none" strike="noStrike" dirty="0">
                          <a:solidFill>
                            <a:srgbClr val="000000"/>
                          </a:solidFill>
                          <a:effectLst/>
                          <a:latin typeface="Calibri" panose="020F0502020204030204" pitchFamily="34" charset="0"/>
                        </a:rPr>
                        <a:t>R.T. </a:t>
                      </a:r>
                      <a:r>
                        <a:rPr lang="en-GB" sz="900" b="0" i="0" u="none" strike="noStrike" dirty="0" err="1">
                          <a:solidFill>
                            <a:srgbClr val="000000"/>
                          </a:solidFill>
                          <a:effectLst/>
                          <a:latin typeface="Calibri" panose="020F0502020204030204" pitchFamily="34" charset="0"/>
                        </a:rPr>
                        <a:t>Fishall</a:t>
                      </a:r>
                      <a:endParaRPr lang="en-GB" sz="900" b="0" i="0" u="none" strike="noStrike" dirty="0">
                        <a:solidFill>
                          <a:srgbClr val="000000"/>
                        </a:solidFill>
                        <a:effectLst/>
                        <a:latin typeface="Calibri" panose="020F0502020204030204" pitchFamily="34" charset="0"/>
                      </a:endParaRPr>
                    </a:p>
                  </a:txBody>
                  <a:tcPr marL="7144" marR="7144" marT="7144" marB="0" anchor="b">
                    <a:lnL>
                      <a:noFill/>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l" fontAlgn="b"/>
                      <a:r>
                        <a:rPr lang="en-GB" sz="900" b="0" i="0" u="none" strike="noStrike" dirty="0">
                          <a:solidFill>
                            <a:srgbClr val="000000"/>
                          </a:solidFill>
                          <a:effectLst/>
                          <a:latin typeface="Calibri" panose="020F0502020204030204" pitchFamily="34" charset="0"/>
                        </a:rPr>
                        <a:t>Humour</a:t>
                      </a:r>
                    </a:p>
                  </a:txBody>
                  <a:tcPr marL="7144" marR="7144" marT="7144" marB="0" anchor="b">
                    <a:lnL w="635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4078977089"/>
                  </a:ext>
                </a:extLst>
              </a:tr>
            </a:tbl>
          </a:graphicData>
        </a:graphic>
      </p:graphicFrame>
    </p:spTree>
    <p:extLst>
      <p:ext uri="{BB962C8B-B14F-4D97-AF65-F5344CB8AC3E}">
        <p14:creationId xmlns:p14="http://schemas.microsoft.com/office/powerpoint/2010/main" val="34081603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919468-51AA-494E-A0C8-DF6986E8E70D}"/>
              </a:ext>
            </a:extLst>
          </p:cNvPr>
          <p:cNvSpPr>
            <a:spLocks noGrp="1"/>
          </p:cNvSpPr>
          <p:nvPr>
            <p:ph type="ctrTitle"/>
          </p:nvPr>
        </p:nvSpPr>
        <p:spPr/>
        <p:txBody>
          <a:bodyPr/>
          <a:lstStyle/>
          <a:p>
            <a:r>
              <a:rPr lang="en-US" dirty="0"/>
              <a:t>Cassandra “Got </a:t>
            </a:r>
            <a:r>
              <a:rPr lang="en-US" dirty="0" err="1"/>
              <a:t>ya’s</a:t>
            </a:r>
            <a:r>
              <a:rPr lang="en-US" dirty="0"/>
              <a:t>”</a:t>
            </a:r>
          </a:p>
        </p:txBody>
      </p:sp>
      <p:sp>
        <p:nvSpPr>
          <p:cNvPr id="4" name="Subtitle 3">
            <a:extLst>
              <a:ext uri="{FF2B5EF4-FFF2-40B4-BE49-F238E27FC236}">
                <a16:creationId xmlns:a16="http://schemas.microsoft.com/office/drawing/2014/main" id="{F6D360C8-2AF7-D841-98D8-E1A8B008661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48825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EDED6-790B-DA4D-97ED-061046291733}"/>
              </a:ext>
            </a:extLst>
          </p:cNvPr>
          <p:cNvSpPr>
            <a:spLocks noGrp="1"/>
          </p:cNvSpPr>
          <p:nvPr>
            <p:ph type="title"/>
          </p:nvPr>
        </p:nvSpPr>
        <p:spPr/>
        <p:txBody>
          <a:bodyPr/>
          <a:lstStyle/>
          <a:p>
            <a:r>
              <a:rPr lang="en-US" dirty="0"/>
              <a:t>Which should I choose?</a:t>
            </a:r>
          </a:p>
        </p:txBody>
      </p:sp>
      <p:sp>
        <p:nvSpPr>
          <p:cNvPr id="3" name="Content Placeholder 2">
            <a:extLst>
              <a:ext uri="{FF2B5EF4-FFF2-40B4-BE49-F238E27FC236}">
                <a16:creationId xmlns:a16="http://schemas.microsoft.com/office/drawing/2014/main" id="{88B004A2-6246-2745-ADEC-CF7E123D7E9A}"/>
              </a:ext>
            </a:extLst>
          </p:cNvPr>
          <p:cNvSpPr>
            <a:spLocks noGrp="1"/>
          </p:cNvSpPr>
          <p:nvPr>
            <p:ph idx="1"/>
          </p:nvPr>
        </p:nvSpPr>
        <p:spPr/>
        <p:txBody>
          <a:bodyPr/>
          <a:lstStyle/>
          <a:p>
            <a:r>
              <a:rPr lang="en-US" dirty="0"/>
              <a:t>It depends…</a:t>
            </a:r>
          </a:p>
          <a:p>
            <a:r>
              <a:rPr lang="en-US" dirty="0"/>
              <a:t>Consider storage</a:t>
            </a:r>
          </a:p>
          <a:p>
            <a:endParaRPr lang="en-US" dirty="0"/>
          </a:p>
          <a:p>
            <a:r>
              <a:rPr lang="en-US" dirty="0"/>
              <a:t>Which is better for</a:t>
            </a:r>
          </a:p>
          <a:p>
            <a:pPr lvl="1"/>
            <a:r>
              <a:rPr lang="en-US" dirty="0"/>
              <a:t>Update single person</a:t>
            </a:r>
          </a:p>
          <a:p>
            <a:pPr lvl="1"/>
            <a:r>
              <a:rPr lang="en-US" dirty="0"/>
              <a:t>Add person</a:t>
            </a:r>
          </a:p>
          <a:p>
            <a:pPr lvl="1"/>
            <a:r>
              <a:rPr lang="en-US" dirty="0"/>
              <a:t>Calculate average age</a:t>
            </a:r>
          </a:p>
          <a:p>
            <a:pPr lvl="1"/>
            <a:r>
              <a:rPr lang="en-US" dirty="0"/>
              <a:t>Find all cities</a:t>
            </a:r>
          </a:p>
        </p:txBody>
      </p:sp>
      <p:pic>
        <p:nvPicPr>
          <p:cNvPr id="3074" name="Picture 2" descr="Redshift">
            <a:extLst>
              <a:ext uri="{FF2B5EF4-FFF2-40B4-BE49-F238E27FC236}">
                <a16:creationId xmlns:a16="http://schemas.microsoft.com/office/drawing/2014/main" id="{07D61454-4A91-9A4E-AB41-FC8DBB9BA9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486" y="1690688"/>
            <a:ext cx="6930768" cy="213254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dshift">
            <a:extLst>
              <a:ext uri="{FF2B5EF4-FFF2-40B4-BE49-F238E27FC236}">
                <a16:creationId xmlns:a16="http://schemas.microsoft.com/office/drawing/2014/main" id="{F038FDB5-04B5-1E48-BB37-4B2C2D5C4D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3383" y="4001293"/>
            <a:ext cx="6575323" cy="1855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71360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84920" y="1275907"/>
            <a:ext cx="8325510" cy="5164650"/>
          </a:xfrm>
        </p:spPr>
        <p:txBody>
          <a:bodyPr>
            <a:normAutofit/>
          </a:bodyPr>
          <a:lstStyle/>
          <a:p>
            <a:pPr marL="285750" indent="-285750"/>
            <a:r>
              <a:rPr lang="en-US" sz="1600" dirty="0"/>
              <a:t>A “hot node” is a node that is working harder than the others</a:t>
            </a:r>
          </a:p>
          <a:p>
            <a:pPr marL="285750" indent="-285750"/>
            <a:r>
              <a:rPr lang="en-US" sz="1600" dirty="0"/>
              <a:t>Be careful of using partition keys that have an abnormally high amount of data compared to others</a:t>
            </a:r>
          </a:p>
          <a:p>
            <a:pPr marL="285750" indent="-285750"/>
            <a:r>
              <a:rPr lang="en-US" sz="1600" dirty="0"/>
              <a:t>Example, partition key of (city):</a:t>
            </a:r>
          </a:p>
          <a:p>
            <a:pPr marL="285750" indent="-285750"/>
            <a:endParaRPr lang="en-US" sz="1600" dirty="0"/>
          </a:p>
          <a:p>
            <a:pPr marL="285750" indent="-285750"/>
            <a:endParaRPr lang="en-US" sz="1600" dirty="0"/>
          </a:p>
          <a:p>
            <a:pPr marL="285750" indent="-285750"/>
            <a:endParaRPr lang="en-US" sz="1600" dirty="0"/>
          </a:p>
          <a:p>
            <a:pPr marL="285750" indent="-285750"/>
            <a:endParaRPr lang="en-US" sz="1600" dirty="0"/>
          </a:p>
          <a:p>
            <a:pPr marL="285750" indent="-285750"/>
            <a:endParaRPr lang="en-US" sz="1600" dirty="0"/>
          </a:p>
          <a:p>
            <a:pPr marL="285750" indent="-285750"/>
            <a:endParaRPr lang="en-US" sz="1600" dirty="0"/>
          </a:p>
          <a:p>
            <a:pPr marL="285750" indent="-285750"/>
            <a:endParaRPr lang="en-US" sz="1600" dirty="0"/>
          </a:p>
          <a:p>
            <a:pPr marL="0" indent="0">
              <a:buNone/>
            </a:pPr>
            <a:endParaRPr lang="en-US" sz="1600" dirty="0"/>
          </a:p>
          <a:p>
            <a:pPr marL="285750" indent="-285750"/>
            <a:r>
              <a:rPr lang="en-US" sz="1600" dirty="0"/>
              <a:t>New York has an abnormally high amount of shows leading to Node 1 handling more queries than Node 2.</a:t>
            </a:r>
          </a:p>
        </p:txBody>
      </p:sp>
      <p:sp>
        <p:nvSpPr>
          <p:cNvPr id="3" name="Title 2"/>
          <p:cNvSpPr>
            <a:spLocks noGrp="1"/>
          </p:cNvSpPr>
          <p:nvPr>
            <p:ph type="title"/>
          </p:nvPr>
        </p:nvSpPr>
        <p:spPr/>
        <p:txBody>
          <a:bodyPr>
            <a:normAutofit/>
          </a:bodyPr>
          <a:lstStyle/>
          <a:p>
            <a:r>
              <a:rPr lang="en-US" sz="2400" dirty="0"/>
              <a:t>Partitioning Hot Nodes</a:t>
            </a:r>
          </a:p>
        </p:txBody>
      </p:sp>
      <p:graphicFrame>
        <p:nvGraphicFramePr>
          <p:cNvPr id="5" name="Table 4"/>
          <p:cNvGraphicFramePr>
            <a:graphicFrameLocks noGrp="1"/>
          </p:cNvGraphicFramePr>
          <p:nvPr/>
        </p:nvGraphicFramePr>
        <p:xfrm>
          <a:off x="2510072" y="3099531"/>
          <a:ext cx="3657716" cy="1828800"/>
        </p:xfrm>
        <a:graphic>
          <a:graphicData uri="http://schemas.openxmlformats.org/drawingml/2006/table">
            <a:tbl>
              <a:tblPr firstRow="1" bandRow="1">
                <a:tableStyleId>{5C22544A-7EE6-4342-B048-85BDC9FD1C3A}</a:tableStyleId>
              </a:tblPr>
              <a:tblGrid>
                <a:gridCol w="1121294">
                  <a:extLst>
                    <a:ext uri="{9D8B030D-6E8A-4147-A177-3AD203B41FA5}">
                      <a16:colId xmlns:a16="http://schemas.microsoft.com/office/drawing/2014/main" val="2630582495"/>
                    </a:ext>
                  </a:extLst>
                </a:gridCol>
                <a:gridCol w="1810418">
                  <a:extLst>
                    <a:ext uri="{9D8B030D-6E8A-4147-A177-3AD203B41FA5}">
                      <a16:colId xmlns:a16="http://schemas.microsoft.com/office/drawing/2014/main" val="2519242843"/>
                    </a:ext>
                  </a:extLst>
                </a:gridCol>
                <a:gridCol w="726004">
                  <a:extLst>
                    <a:ext uri="{9D8B030D-6E8A-4147-A177-3AD203B41FA5}">
                      <a16:colId xmlns:a16="http://schemas.microsoft.com/office/drawing/2014/main" val="4194484055"/>
                    </a:ext>
                  </a:extLst>
                </a:gridCol>
              </a:tblGrid>
              <a:tr h="257508">
                <a:tc>
                  <a:txBody>
                    <a:bodyPr/>
                    <a:lstStyle/>
                    <a:p>
                      <a:r>
                        <a:rPr lang="en-US" sz="1400" dirty="0"/>
                        <a:t>city</a:t>
                      </a:r>
                    </a:p>
                  </a:txBody>
                  <a:tcPr/>
                </a:tc>
                <a:tc>
                  <a:txBody>
                    <a:bodyPr/>
                    <a:lstStyle/>
                    <a:p>
                      <a:r>
                        <a:rPr lang="en-US" sz="1400" dirty="0"/>
                        <a:t>show</a:t>
                      </a:r>
                    </a:p>
                  </a:txBody>
                  <a:tcPr/>
                </a:tc>
                <a:tc>
                  <a:txBody>
                    <a:bodyPr/>
                    <a:lstStyle/>
                    <a:p>
                      <a:r>
                        <a:rPr lang="en-US" sz="1400" dirty="0"/>
                        <a:t>actors</a:t>
                      </a:r>
                    </a:p>
                  </a:txBody>
                  <a:tcPr/>
                </a:tc>
                <a:extLst>
                  <a:ext uri="{0D108BD9-81ED-4DB2-BD59-A6C34878D82A}">
                    <a16:rowId xmlns:a16="http://schemas.microsoft.com/office/drawing/2014/main" val="3300624905"/>
                  </a:ext>
                </a:extLst>
              </a:tr>
              <a:tr h="257508">
                <a:tc>
                  <a:txBody>
                    <a:bodyPr/>
                    <a:lstStyle/>
                    <a:p>
                      <a:r>
                        <a:rPr lang="en-US" sz="1400" dirty="0"/>
                        <a:t>New York</a:t>
                      </a:r>
                    </a:p>
                  </a:txBody>
                  <a:tcPr/>
                </a:tc>
                <a:tc>
                  <a:txBody>
                    <a:bodyPr/>
                    <a:lstStyle/>
                    <a:p>
                      <a:r>
                        <a:rPr lang="en-US" sz="1400" dirty="0"/>
                        <a:t>Fiddler on the Roof</a:t>
                      </a:r>
                    </a:p>
                  </a:txBody>
                  <a:tcPr/>
                </a:tc>
                <a:tc>
                  <a:txBody>
                    <a:bodyPr/>
                    <a:lstStyle/>
                    <a:p>
                      <a:r>
                        <a:rPr lang="en-US" sz="1400" dirty="0"/>
                        <a:t>30</a:t>
                      </a:r>
                    </a:p>
                  </a:txBody>
                  <a:tcPr/>
                </a:tc>
                <a:extLst>
                  <a:ext uri="{0D108BD9-81ED-4DB2-BD59-A6C34878D82A}">
                    <a16:rowId xmlns:a16="http://schemas.microsoft.com/office/drawing/2014/main" val="1280929502"/>
                  </a:ext>
                </a:extLst>
              </a:tr>
              <a:tr h="257508">
                <a:tc>
                  <a:txBody>
                    <a:bodyPr/>
                    <a:lstStyle/>
                    <a:p>
                      <a:r>
                        <a:rPr lang="en-US" sz="1400" dirty="0"/>
                        <a:t>New York</a:t>
                      </a:r>
                    </a:p>
                  </a:txBody>
                  <a:tcPr/>
                </a:tc>
                <a:tc>
                  <a:txBody>
                    <a:bodyPr/>
                    <a:lstStyle/>
                    <a:p>
                      <a:r>
                        <a:rPr lang="en-US" sz="1400" dirty="0"/>
                        <a:t>Les </a:t>
                      </a:r>
                      <a:r>
                        <a:rPr lang="en-US" sz="1400" dirty="0" err="1"/>
                        <a:t>Miserables</a:t>
                      </a:r>
                      <a:endParaRPr lang="en-US" sz="1400" dirty="0"/>
                    </a:p>
                  </a:txBody>
                  <a:tcPr/>
                </a:tc>
                <a:tc>
                  <a:txBody>
                    <a:bodyPr/>
                    <a:lstStyle/>
                    <a:p>
                      <a:r>
                        <a:rPr lang="en-US" sz="1400" dirty="0"/>
                        <a:t>40</a:t>
                      </a:r>
                    </a:p>
                  </a:txBody>
                  <a:tcPr/>
                </a:tc>
                <a:extLst>
                  <a:ext uri="{0D108BD9-81ED-4DB2-BD59-A6C34878D82A}">
                    <a16:rowId xmlns:a16="http://schemas.microsoft.com/office/drawing/2014/main" val="4240078473"/>
                  </a:ext>
                </a:extLst>
              </a:tr>
              <a:tr h="257508">
                <a:tc>
                  <a:txBody>
                    <a:bodyPr/>
                    <a:lstStyle/>
                    <a:p>
                      <a:r>
                        <a:rPr lang="en-US" sz="1400" dirty="0"/>
                        <a:t>New York</a:t>
                      </a:r>
                    </a:p>
                  </a:txBody>
                  <a:tcPr/>
                </a:tc>
                <a:tc>
                  <a:txBody>
                    <a:bodyPr/>
                    <a:lstStyle/>
                    <a:p>
                      <a:r>
                        <a:rPr lang="en-US" sz="1400" dirty="0"/>
                        <a:t>The Lion King</a:t>
                      </a:r>
                    </a:p>
                  </a:txBody>
                  <a:tcPr/>
                </a:tc>
                <a:tc>
                  <a:txBody>
                    <a:bodyPr/>
                    <a:lstStyle/>
                    <a:p>
                      <a:r>
                        <a:rPr lang="en-US" sz="1400" dirty="0"/>
                        <a:t>45</a:t>
                      </a:r>
                    </a:p>
                  </a:txBody>
                  <a:tcPr/>
                </a:tc>
                <a:extLst>
                  <a:ext uri="{0D108BD9-81ED-4DB2-BD59-A6C34878D82A}">
                    <a16:rowId xmlns:a16="http://schemas.microsoft.com/office/drawing/2014/main" val="3764345559"/>
                  </a:ext>
                </a:extLst>
              </a:tr>
              <a:tr h="257508">
                <a:tc>
                  <a:txBody>
                    <a:bodyPr/>
                    <a:lstStyle/>
                    <a:p>
                      <a:r>
                        <a:rPr lang="en-US" sz="1400" dirty="0"/>
                        <a:t>New York</a:t>
                      </a:r>
                    </a:p>
                  </a:txBody>
                  <a:tcPr/>
                </a:tc>
                <a:tc>
                  <a:txBody>
                    <a:bodyPr/>
                    <a:lstStyle/>
                    <a:p>
                      <a:r>
                        <a:rPr lang="en-US" sz="1400" dirty="0"/>
                        <a:t>School of Rock</a:t>
                      </a:r>
                    </a:p>
                  </a:txBody>
                  <a:tcPr/>
                </a:tc>
                <a:tc>
                  <a:txBody>
                    <a:bodyPr/>
                    <a:lstStyle/>
                    <a:p>
                      <a:r>
                        <a:rPr lang="en-US" sz="1400" dirty="0"/>
                        <a:t>35</a:t>
                      </a:r>
                    </a:p>
                  </a:txBody>
                  <a:tcPr/>
                </a:tc>
                <a:extLst>
                  <a:ext uri="{0D108BD9-81ED-4DB2-BD59-A6C34878D82A}">
                    <a16:rowId xmlns:a16="http://schemas.microsoft.com/office/drawing/2014/main" val="1964581879"/>
                  </a:ext>
                </a:extLst>
              </a:tr>
              <a:tr h="257508">
                <a:tc>
                  <a:txBody>
                    <a:bodyPr/>
                    <a:lstStyle/>
                    <a:p>
                      <a:r>
                        <a:rPr lang="en-US" sz="1400" dirty="0"/>
                        <a:t>Milwaukee</a:t>
                      </a:r>
                    </a:p>
                  </a:txBody>
                  <a:tcPr/>
                </a:tc>
                <a:tc>
                  <a:txBody>
                    <a:bodyPr/>
                    <a:lstStyle/>
                    <a:p>
                      <a:r>
                        <a:rPr lang="en-US" sz="1400" dirty="0"/>
                        <a:t>The Lion King</a:t>
                      </a:r>
                    </a:p>
                  </a:txBody>
                  <a:tcPr/>
                </a:tc>
                <a:tc>
                  <a:txBody>
                    <a:bodyPr/>
                    <a:lstStyle/>
                    <a:p>
                      <a:r>
                        <a:rPr lang="en-US" sz="1400" dirty="0"/>
                        <a:t>45</a:t>
                      </a:r>
                    </a:p>
                  </a:txBody>
                  <a:tcPr/>
                </a:tc>
                <a:extLst>
                  <a:ext uri="{0D108BD9-81ED-4DB2-BD59-A6C34878D82A}">
                    <a16:rowId xmlns:a16="http://schemas.microsoft.com/office/drawing/2014/main" val="70119340"/>
                  </a:ext>
                </a:extLst>
              </a:tr>
            </a:tbl>
          </a:graphicData>
        </a:graphic>
      </p:graphicFrame>
      <p:graphicFrame>
        <p:nvGraphicFramePr>
          <p:cNvPr id="6" name="Table 5"/>
          <p:cNvGraphicFramePr>
            <a:graphicFrameLocks noGrp="1"/>
          </p:cNvGraphicFramePr>
          <p:nvPr/>
        </p:nvGraphicFramePr>
        <p:xfrm>
          <a:off x="6462762" y="3099531"/>
          <a:ext cx="3605464" cy="1483360"/>
        </p:xfrm>
        <a:graphic>
          <a:graphicData uri="http://schemas.openxmlformats.org/drawingml/2006/table">
            <a:tbl>
              <a:tblPr firstRow="1" bandRow="1">
                <a:tableStyleId>{5C22544A-7EE6-4342-B048-85BDC9FD1C3A}</a:tableStyleId>
              </a:tblPr>
              <a:tblGrid>
                <a:gridCol w="992893">
                  <a:extLst>
                    <a:ext uri="{9D8B030D-6E8A-4147-A177-3AD203B41FA5}">
                      <a16:colId xmlns:a16="http://schemas.microsoft.com/office/drawing/2014/main" val="445282192"/>
                    </a:ext>
                  </a:extLst>
                </a:gridCol>
                <a:gridCol w="1863634">
                  <a:extLst>
                    <a:ext uri="{9D8B030D-6E8A-4147-A177-3AD203B41FA5}">
                      <a16:colId xmlns:a16="http://schemas.microsoft.com/office/drawing/2014/main" val="2531270040"/>
                    </a:ext>
                  </a:extLst>
                </a:gridCol>
                <a:gridCol w="748937">
                  <a:extLst>
                    <a:ext uri="{9D8B030D-6E8A-4147-A177-3AD203B41FA5}">
                      <a16:colId xmlns:a16="http://schemas.microsoft.com/office/drawing/2014/main" val="3773881807"/>
                    </a:ext>
                  </a:extLst>
                </a:gridCol>
              </a:tblGrid>
              <a:tr h="370840">
                <a:tc>
                  <a:txBody>
                    <a:bodyPr/>
                    <a:lstStyle/>
                    <a:p>
                      <a:r>
                        <a:rPr lang="en-US" sz="1400" dirty="0"/>
                        <a:t>city</a:t>
                      </a:r>
                    </a:p>
                  </a:txBody>
                  <a:tcPr/>
                </a:tc>
                <a:tc>
                  <a:txBody>
                    <a:bodyPr/>
                    <a:lstStyle/>
                    <a:p>
                      <a:r>
                        <a:rPr lang="en-US" sz="1400" dirty="0"/>
                        <a:t>show</a:t>
                      </a:r>
                    </a:p>
                  </a:txBody>
                  <a:tcPr/>
                </a:tc>
                <a:tc>
                  <a:txBody>
                    <a:bodyPr/>
                    <a:lstStyle/>
                    <a:p>
                      <a:r>
                        <a:rPr lang="en-US" sz="1400" dirty="0"/>
                        <a:t>actors</a:t>
                      </a:r>
                    </a:p>
                  </a:txBody>
                  <a:tcPr/>
                </a:tc>
                <a:extLst>
                  <a:ext uri="{0D108BD9-81ED-4DB2-BD59-A6C34878D82A}">
                    <a16:rowId xmlns:a16="http://schemas.microsoft.com/office/drawing/2014/main" val="648863447"/>
                  </a:ext>
                </a:extLst>
              </a:tr>
              <a:tr h="370840">
                <a:tc>
                  <a:txBody>
                    <a:bodyPr/>
                    <a:lstStyle/>
                    <a:p>
                      <a:r>
                        <a:rPr lang="en-US" sz="1400" dirty="0"/>
                        <a:t>Madison</a:t>
                      </a:r>
                    </a:p>
                  </a:txBody>
                  <a:tcPr/>
                </a:tc>
                <a:tc>
                  <a:txBody>
                    <a:bodyPr/>
                    <a:lstStyle/>
                    <a:p>
                      <a:r>
                        <a:rPr lang="en-US" sz="1400" dirty="0"/>
                        <a:t>School of Rock</a:t>
                      </a:r>
                    </a:p>
                  </a:txBody>
                  <a:tcPr/>
                </a:tc>
                <a:tc>
                  <a:txBody>
                    <a:bodyPr/>
                    <a:lstStyle/>
                    <a:p>
                      <a:r>
                        <a:rPr lang="en-US" sz="1400" dirty="0"/>
                        <a:t>35</a:t>
                      </a:r>
                    </a:p>
                  </a:txBody>
                  <a:tcPr/>
                </a:tc>
                <a:extLst>
                  <a:ext uri="{0D108BD9-81ED-4DB2-BD59-A6C34878D82A}">
                    <a16:rowId xmlns:a16="http://schemas.microsoft.com/office/drawing/2014/main" val="3332489763"/>
                  </a:ext>
                </a:extLst>
              </a:tr>
              <a:tr h="370840">
                <a:tc>
                  <a:txBody>
                    <a:bodyPr/>
                    <a:lstStyle/>
                    <a:p>
                      <a:r>
                        <a:rPr lang="en-US" sz="1400" dirty="0"/>
                        <a:t>Portland</a:t>
                      </a:r>
                    </a:p>
                  </a:txBody>
                  <a:tcPr/>
                </a:tc>
                <a:tc>
                  <a:txBody>
                    <a:bodyPr/>
                    <a:lstStyle/>
                    <a:p>
                      <a:r>
                        <a:rPr lang="en-US" sz="1400" dirty="0"/>
                        <a:t>Fiddler on the Roof</a:t>
                      </a:r>
                    </a:p>
                  </a:txBody>
                  <a:tcPr/>
                </a:tc>
                <a:tc>
                  <a:txBody>
                    <a:bodyPr/>
                    <a:lstStyle/>
                    <a:p>
                      <a:r>
                        <a:rPr lang="en-US" sz="1400" dirty="0"/>
                        <a:t>30</a:t>
                      </a:r>
                    </a:p>
                  </a:txBody>
                  <a:tcPr/>
                </a:tc>
                <a:extLst>
                  <a:ext uri="{0D108BD9-81ED-4DB2-BD59-A6C34878D82A}">
                    <a16:rowId xmlns:a16="http://schemas.microsoft.com/office/drawing/2014/main" val="3982399038"/>
                  </a:ext>
                </a:extLst>
              </a:tr>
              <a:tr h="370840">
                <a:tc>
                  <a:txBody>
                    <a:bodyPr/>
                    <a:lstStyle/>
                    <a:p>
                      <a:r>
                        <a:rPr lang="en-US" sz="1400" dirty="0"/>
                        <a:t>Denver</a:t>
                      </a:r>
                    </a:p>
                  </a:txBody>
                  <a:tcPr/>
                </a:tc>
                <a:tc>
                  <a:txBody>
                    <a:bodyPr/>
                    <a:lstStyle/>
                    <a:p>
                      <a:r>
                        <a:rPr lang="en-US" sz="1400" dirty="0"/>
                        <a:t>Les </a:t>
                      </a:r>
                      <a:r>
                        <a:rPr lang="en-US" sz="1400" dirty="0" err="1"/>
                        <a:t>Miserables</a:t>
                      </a:r>
                      <a:endParaRPr lang="en-US" sz="1400" dirty="0"/>
                    </a:p>
                  </a:txBody>
                  <a:tcPr/>
                </a:tc>
                <a:tc>
                  <a:txBody>
                    <a:bodyPr/>
                    <a:lstStyle/>
                    <a:p>
                      <a:r>
                        <a:rPr lang="en-US" sz="1400" dirty="0"/>
                        <a:t>40</a:t>
                      </a:r>
                    </a:p>
                  </a:txBody>
                  <a:tcPr/>
                </a:tc>
                <a:extLst>
                  <a:ext uri="{0D108BD9-81ED-4DB2-BD59-A6C34878D82A}">
                    <a16:rowId xmlns:a16="http://schemas.microsoft.com/office/drawing/2014/main" val="1579158705"/>
                  </a:ext>
                </a:extLst>
              </a:tr>
            </a:tbl>
          </a:graphicData>
        </a:graphic>
      </p:graphicFrame>
      <p:sp>
        <p:nvSpPr>
          <p:cNvPr id="7" name="TextBox 6"/>
          <p:cNvSpPr txBox="1"/>
          <p:nvPr/>
        </p:nvSpPr>
        <p:spPr>
          <a:xfrm>
            <a:off x="2510072" y="2825211"/>
            <a:ext cx="2103120" cy="274320"/>
          </a:xfrm>
          <a:prstGeom prst="rect">
            <a:avLst/>
          </a:prstGeom>
          <a:noFill/>
        </p:spPr>
        <p:txBody>
          <a:bodyPr vert="horz" wrap="square" lIns="91440" tIns="45720" rIns="91440" bIns="45720" rtlCol="0" anchor="t">
            <a:noAutofit/>
          </a:bodyPr>
          <a:lstStyle/>
          <a:p>
            <a:r>
              <a:rPr lang="en-US" sz="1400" dirty="0">
                <a:solidFill>
                  <a:schemeClr val="accent1"/>
                </a:solidFill>
                <a:latin typeface="Arial"/>
                <a:cs typeface="Arial"/>
              </a:rPr>
              <a:t>Node 1 - Table: shows</a:t>
            </a:r>
          </a:p>
        </p:txBody>
      </p:sp>
      <p:sp>
        <p:nvSpPr>
          <p:cNvPr id="8" name="TextBox 7"/>
          <p:cNvSpPr txBox="1"/>
          <p:nvPr/>
        </p:nvSpPr>
        <p:spPr>
          <a:xfrm>
            <a:off x="6462762" y="2825211"/>
            <a:ext cx="2103120" cy="274320"/>
          </a:xfrm>
          <a:prstGeom prst="rect">
            <a:avLst/>
          </a:prstGeom>
          <a:noFill/>
        </p:spPr>
        <p:txBody>
          <a:bodyPr vert="horz" wrap="square" lIns="91440" tIns="45720" rIns="91440" bIns="45720" rtlCol="0" anchor="t">
            <a:noAutofit/>
          </a:bodyPr>
          <a:lstStyle/>
          <a:p>
            <a:r>
              <a:rPr lang="en-US" sz="1400" dirty="0">
                <a:solidFill>
                  <a:schemeClr val="accent1"/>
                </a:solidFill>
                <a:latin typeface="Arial"/>
                <a:cs typeface="Arial"/>
              </a:rPr>
              <a:t>Node 2 - Table: shows</a:t>
            </a:r>
          </a:p>
        </p:txBody>
      </p:sp>
    </p:spTree>
    <p:extLst>
      <p:ext uri="{BB962C8B-B14F-4D97-AF65-F5344CB8AC3E}">
        <p14:creationId xmlns:p14="http://schemas.microsoft.com/office/powerpoint/2010/main" val="190291269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683505" y="1434645"/>
            <a:ext cx="9861911" cy="1430838"/>
          </a:xfrm>
        </p:spPr>
        <p:txBody>
          <a:bodyPr/>
          <a:lstStyle/>
          <a:p>
            <a:pPr marL="285750" indent="-285750"/>
            <a:r>
              <a:rPr lang="en-US" sz="1600" dirty="0"/>
              <a:t>WHERE clauses can only contain primary key or indexed columns and the partition key must be included in full</a:t>
            </a:r>
          </a:p>
          <a:p>
            <a:pPr marL="285750" indent="-285750"/>
            <a:r>
              <a:rPr lang="en-US" sz="1600" dirty="0"/>
              <a:t>Example:</a:t>
            </a:r>
          </a:p>
          <a:p>
            <a:pPr marL="285750" indent="-285750"/>
            <a:endParaRPr lang="en-US" sz="1600" dirty="0"/>
          </a:p>
        </p:txBody>
      </p:sp>
      <p:sp>
        <p:nvSpPr>
          <p:cNvPr id="5" name="Title 4"/>
          <p:cNvSpPr>
            <a:spLocks noGrp="1"/>
          </p:cNvSpPr>
          <p:nvPr>
            <p:ph type="title"/>
          </p:nvPr>
        </p:nvSpPr>
        <p:spPr/>
        <p:txBody>
          <a:bodyPr>
            <a:normAutofit/>
          </a:bodyPr>
          <a:lstStyle/>
          <a:p>
            <a:r>
              <a:rPr lang="en-US" sz="2400" dirty="0"/>
              <a:t>Query Limitations</a:t>
            </a:r>
          </a:p>
        </p:txBody>
      </p:sp>
      <p:graphicFrame>
        <p:nvGraphicFramePr>
          <p:cNvPr id="7" name="Table 6"/>
          <p:cNvGraphicFramePr>
            <a:graphicFrameLocks noGrp="1"/>
          </p:cNvGraphicFramePr>
          <p:nvPr>
            <p:extLst>
              <p:ext uri="{D42A27DB-BD31-4B8C-83A1-F6EECF244321}">
                <p14:modId xmlns:p14="http://schemas.microsoft.com/office/powerpoint/2010/main" val="1301334893"/>
              </p:ext>
            </p:extLst>
          </p:nvPr>
        </p:nvGraphicFramePr>
        <p:xfrm>
          <a:off x="2664823" y="2794537"/>
          <a:ext cx="5686610" cy="1524000"/>
        </p:xfrm>
        <a:graphic>
          <a:graphicData uri="http://schemas.openxmlformats.org/drawingml/2006/table">
            <a:tbl>
              <a:tblPr firstRow="1" bandRow="1">
                <a:tableStyleId>{5C22544A-7EE6-4342-B048-85BDC9FD1C3A}</a:tableStyleId>
              </a:tblPr>
              <a:tblGrid>
                <a:gridCol w="1137322">
                  <a:extLst>
                    <a:ext uri="{9D8B030D-6E8A-4147-A177-3AD203B41FA5}">
                      <a16:colId xmlns:a16="http://schemas.microsoft.com/office/drawing/2014/main" val="2106198040"/>
                    </a:ext>
                  </a:extLst>
                </a:gridCol>
                <a:gridCol w="1137322">
                  <a:extLst>
                    <a:ext uri="{9D8B030D-6E8A-4147-A177-3AD203B41FA5}">
                      <a16:colId xmlns:a16="http://schemas.microsoft.com/office/drawing/2014/main" val="3116302786"/>
                    </a:ext>
                  </a:extLst>
                </a:gridCol>
                <a:gridCol w="1137322">
                  <a:extLst>
                    <a:ext uri="{9D8B030D-6E8A-4147-A177-3AD203B41FA5}">
                      <a16:colId xmlns:a16="http://schemas.microsoft.com/office/drawing/2014/main" val="4171397258"/>
                    </a:ext>
                  </a:extLst>
                </a:gridCol>
                <a:gridCol w="1137322">
                  <a:extLst>
                    <a:ext uri="{9D8B030D-6E8A-4147-A177-3AD203B41FA5}">
                      <a16:colId xmlns:a16="http://schemas.microsoft.com/office/drawing/2014/main" val="1385986381"/>
                    </a:ext>
                  </a:extLst>
                </a:gridCol>
                <a:gridCol w="1137322">
                  <a:extLst>
                    <a:ext uri="{9D8B030D-6E8A-4147-A177-3AD203B41FA5}">
                      <a16:colId xmlns:a16="http://schemas.microsoft.com/office/drawing/2014/main" val="3744537734"/>
                    </a:ext>
                  </a:extLst>
                </a:gridCol>
              </a:tblGrid>
              <a:tr h="277767">
                <a:tc>
                  <a:txBody>
                    <a:bodyPr/>
                    <a:lstStyle/>
                    <a:p>
                      <a:r>
                        <a:rPr lang="en-US" sz="1400" dirty="0"/>
                        <a:t>state</a:t>
                      </a:r>
                    </a:p>
                  </a:txBody>
                  <a:tcPr/>
                </a:tc>
                <a:tc>
                  <a:txBody>
                    <a:bodyPr/>
                    <a:lstStyle/>
                    <a:p>
                      <a:r>
                        <a:rPr lang="en-US" sz="1400" dirty="0"/>
                        <a:t>city</a:t>
                      </a:r>
                    </a:p>
                  </a:txBody>
                  <a:tcPr/>
                </a:tc>
                <a:tc>
                  <a:txBody>
                    <a:bodyPr/>
                    <a:lstStyle/>
                    <a:p>
                      <a:r>
                        <a:rPr lang="en-US" sz="1400" dirty="0"/>
                        <a:t>area</a:t>
                      </a:r>
                    </a:p>
                  </a:txBody>
                  <a:tcPr/>
                </a:tc>
                <a:tc>
                  <a:txBody>
                    <a:bodyPr/>
                    <a:lstStyle/>
                    <a:p>
                      <a:r>
                        <a:rPr lang="en-US" sz="1400" dirty="0"/>
                        <a:t>section</a:t>
                      </a:r>
                    </a:p>
                  </a:txBody>
                  <a:tcPr/>
                </a:tc>
                <a:tc>
                  <a:txBody>
                    <a:bodyPr/>
                    <a:lstStyle/>
                    <a:p>
                      <a:r>
                        <a:rPr lang="en-US" sz="1400" dirty="0"/>
                        <a:t>voters</a:t>
                      </a:r>
                    </a:p>
                  </a:txBody>
                  <a:tcPr/>
                </a:tc>
                <a:extLst>
                  <a:ext uri="{0D108BD9-81ED-4DB2-BD59-A6C34878D82A}">
                    <a16:rowId xmlns:a16="http://schemas.microsoft.com/office/drawing/2014/main" val="2930164630"/>
                  </a:ext>
                </a:extLst>
              </a:tr>
              <a:tr h="277767">
                <a:tc>
                  <a:txBody>
                    <a:bodyPr/>
                    <a:lstStyle/>
                    <a:p>
                      <a:r>
                        <a:rPr lang="en-US" sz="1400" dirty="0"/>
                        <a:t>WI</a:t>
                      </a:r>
                    </a:p>
                  </a:txBody>
                  <a:tcPr/>
                </a:tc>
                <a:tc>
                  <a:txBody>
                    <a:bodyPr/>
                    <a:lstStyle/>
                    <a:p>
                      <a:r>
                        <a:rPr lang="en-US" sz="1400" dirty="0"/>
                        <a:t>Milwaukee</a:t>
                      </a:r>
                    </a:p>
                  </a:txBody>
                  <a:tcPr/>
                </a:tc>
                <a:tc>
                  <a:txBody>
                    <a:bodyPr/>
                    <a:lstStyle/>
                    <a:p>
                      <a:r>
                        <a:rPr lang="en-US" sz="1400" dirty="0"/>
                        <a:t>1</a:t>
                      </a:r>
                    </a:p>
                  </a:txBody>
                  <a:tcPr/>
                </a:tc>
                <a:tc>
                  <a:txBody>
                    <a:bodyPr/>
                    <a:lstStyle/>
                    <a:p>
                      <a:r>
                        <a:rPr lang="en-US" sz="1400" dirty="0"/>
                        <a:t>2</a:t>
                      </a:r>
                    </a:p>
                  </a:txBody>
                  <a:tcPr/>
                </a:tc>
                <a:tc>
                  <a:txBody>
                    <a:bodyPr/>
                    <a:lstStyle/>
                    <a:p>
                      <a:r>
                        <a:rPr lang="en-US" sz="1400" dirty="0"/>
                        <a:t>25000</a:t>
                      </a:r>
                    </a:p>
                  </a:txBody>
                  <a:tcPr/>
                </a:tc>
                <a:extLst>
                  <a:ext uri="{0D108BD9-81ED-4DB2-BD59-A6C34878D82A}">
                    <a16:rowId xmlns:a16="http://schemas.microsoft.com/office/drawing/2014/main" val="3749840431"/>
                  </a:ext>
                </a:extLst>
              </a:tr>
              <a:tr h="277767">
                <a:tc>
                  <a:txBody>
                    <a:bodyPr/>
                    <a:lstStyle/>
                    <a:p>
                      <a:r>
                        <a:rPr lang="en-US" sz="1400" dirty="0"/>
                        <a:t>WI</a:t>
                      </a:r>
                    </a:p>
                  </a:txBody>
                  <a:tcPr/>
                </a:tc>
                <a:tc>
                  <a:txBody>
                    <a:bodyPr/>
                    <a:lstStyle/>
                    <a:p>
                      <a:r>
                        <a:rPr lang="en-US" sz="1400" dirty="0"/>
                        <a:t>Milwaukee</a:t>
                      </a:r>
                    </a:p>
                  </a:txBody>
                  <a:tcPr/>
                </a:tc>
                <a:tc>
                  <a:txBody>
                    <a:bodyPr/>
                    <a:lstStyle/>
                    <a:p>
                      <a:r>
                        <a:rPr lang="en-US" sz="1400" dirty="0"/>
                        <a:t>2</a:t>
                      </a:r>
                    </a:p>
                  </a:txBody>
                  <a:tcPr/>
                </a:tc>
                <a:tc>
                  <a:txBody>
                    <a:bodyPr/>
                    <a:lstStyle/>
                    <a:p>
                      <a:r>
                        <a:rPr lang="en-US" sz="1400" dirty="0"/>
                        <a:t>2</a:t>
                      </a:r>
                    </a:p>
                  </a:txBody>
                  <a:tcPr/>
                </a:tc>
                <a:tc>
                  <a:txBody>
                    <a:bodyPr/>
                    <a:lstStyle/>
                    <a:p>
                      <a:r>
                        <a:rPr lang="en-US" sz="1400" dirty="0"/>
                        <a:t>50000</a:t>
                      </a:r>
                    </a:p>
                  </a:txBody>
                  <a:tcPr/>
                </a:tc>
                <a:extLst>
                  <a:ext uri="{0D108BD9-81ED-4DB2-BD59-A6C34878D82A}">
                    <a16:rowId xmlns:a16="http://schemas.microsoft.com/office/drawing/2014/main" val="1205076472"/>
                  </a:ext>
                </a:extLst>
              </a:tr>
              <a:tr h="277767">
                <a:tc>
                  <a:txBody>
                    <a:bodyPr/>
                    <a:lstStyle/>
                    <a:p>
                      <a:r>
                        <a:rPr lang="en-US" sz="1400" dirty="0"/>
                        <a:t>NY</a:t>
                      </a:r>
                    </a:p>
                  </a:txBody>
                  <a:tcPr/>
                </a:tc>
                <a:tc>
                  <a:txBody>
                    <a:bodyPr/>
                    <a:lstStyle/>
                    <a:p>
                      <a:r>
                        <a:rPr lang="en-US" sz="1400" dirty="0"/>
                        <a:t>New York</a:t>
                      </a:r>
                    </a:p>
                  </a:txBody>
                  <a:tcPr/>
                </a:tc>
                <a:tc>
                  <a:txBody>
                    <a:bodyPr/>
                    <a:lstStyle/>
                    <a:p>
                      <a:r>
                        <a:rPr lang="en-US" sz="1400" dirty="0"/>
                        <a:t>3</a:t>
                      </a:r>
                    </a:p>
                  </a:txBody>
                  <a:tcPr/>
                </a:tc>
                <a:tc>
                  <a:txBody>
                    <a:bodyPr/>
                    <a:lstStyle/>
                    <a:p>
                      <a:r>
                        <a:rPr lang="en-US" sz="1400" dirty="0"/>
                        <a:t>1</a:t>
                      </a:r>
                    </a:p>
                  </a:txBody>
                  <a:tcPr/>
                </a:tc>
                <a:tc>
                  <a:txBody>
                    <a:bodyPr/>
                    <a:lstStyle/>
                    <a:p>
                      <a:r>
                        <a:rPr lang="en-US" sz="1400" dirty="0"/>
                        <a:t>100000</a:t>
                      </a:r>
                    </a:p>
                  </a:txBody>
                  <a:tcPr/>
                </a:tc>
                <a:extLst>
                  <a:ext uri="{0D108BD9-81ED-4DB2-BD59-A6C34878D82A}">
                    <a16:rowId xmlns:a16="http://schemas.microsoft.com/office/drawing/2014/main" val="413409270"/>
                  </a:ext>
                </a:extLst>
              </a:tr>
              <a:tr h="277767">
                <a:tc>
                  <a:txBody>
                    <a:bodyPr/>
                    <a:lstStyle/>
                    <a:p>
                      <a:r>
                        <a:rPr lang="en-US" sz="1400" dirty="0"/>
                        <a:t>MN</a:t>
                      </a:r>
                    </a:p>
                  </a:txBody>
                  <a:tcPr/>
                </a:tc>
                <a:tc>
                  <a:txBody>
                    <a:bodyPr/>
                    <a:lstStyle/>
                    <a:p>
                      <a:r>
                        <a:rPr lang="en-US" sz="1400" dirty="0"/>
                        <a:t>Minneapolis</a:t>
                      </a:r>
                    </a:p>
                  </a:txBody>
                  <a:tcPr/>
                </a:tc>
                <a:tc>
                  <a:txBody>
                    <a:bodyPr/>
                    <a:lstStyle/>
                    <a:p>
                      <a:r>
                        <a:rPr lang="en-US" sz="1400" dirty="0"/>
                        <a:t>2</a:t>
                      </a:r>
                    </a:p>
                  </a:txBody>
                  <a:tcPr/>
                </a:tc>
                <a:tc>
                  <a:txBody>
                    <a:bodyPr/>
                    <a:lstStyle/>
                    <a:p>
                      <a:r>
                        <a:rPr lang="en-US" sz="1400" dirty="0"/>
                        <a:t>1</a:t>
                      </a:r>
                    </a:p>
                  </a:txBody>
                  <a:tcPr/>
                </a:tc>
                <a:tc>
                  <a:txBody>
                    <a:bodyPr/>
                    <a:lstStyle/>
                    <a:p>
                      <a:r>
                        <a:rPr lang="en-US" sz="1400" dirty="0"/>
                        <a:t>35000</a:t>
                      </a:r>
                    </a:p>
                  </a:txBody>
                  <a:tcPr/>
                </a:tc>
                <a:extLst>
                  <a:ext uri="{0D108BD9-81ED-4DB2-BD59-A6C34878D82A}">
                    <a16:rowId xmlns:a16="http://schemas.microsoft.com/office/drawing/2014/main" val="1516897824"/>
                  </a:ext>
                </a:extLst>
              </a:tr>
            </a:tbl>
          </a:graphicData>
        </a:graphic>
      </p:graphicFrame>
      <p:cxnSp>
        <p:nvCxnSpPr>
          <p:cNvPr id="9" name="Straight Arrow Connector 8"/>
          <p:cNvCxnSpPr/>
          <p:nvPr/>
        </p:nvCxnSpPr>
        <p:spPr>
          <a:xfrm>
            <a:off x="2664823" y="2457260"/>
            <a:ext cx="4602480"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2664823" y="2640140"/>
            <a:ext cx="225987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7267304" y="2313568"/>
            <a:ext cx="1245471" cy="274320"/>
          </a:xfrm>
          <a:prstGeom prst="rect">
            <a:avLst/>
          </a:prstGeom>
          <a:noFill/>
        </p:spPr>
        <p:txBody>
          <a:bodyPr vert="horz" wrap="square" lIns="91440" tIns="45720" rIns="91440" bIns="45720" rtlCol="0" anchor="t">
            <a:normAutofit fontScale="92500" lnSpcReduction="10000"/>
          </a:bodyPr>
          <a:lstStyle/>
          <a:p>
            <a:r>
              <a:rPr lang="en-US" sz="1400" dirty="0">
                <a:solidFill>
                  <a:schemeClr val="accent1"/>
                </a:solidFill>
                <a:latin typeface="Arial"/>
                <a:cs typeface="Arial"/>
              </a:rPr>
              <a:t>Primary Key</a:t>
            </a:r>
          </a:p>
        </p:txBody>
      </p:sp>
      <p:sp>
        <p:nvSpPr>
          <p:cNvPr id="13" name="TextBox 12"/>
          <p:cNvSpPr txBox="1"/>
          <p:nvPr/>
        </p:nvSpPr>
        <p:spPr>
          <a:xfrm>
            <a:off x="4924697" y="2468144"/>
            <a:ext cx="2342606" cy="274320"/>
          </a:xfrm>
          <a:prstGeom prst="rect">
            <a:avLst/>
          </a:prstGeom>
          <a:noFill/>
        </p:spPr>
        <p:txBody>
          <a:bodyPr vert="horz" wrap="square" lIns="91440" tIns="45720" rIns="91440" bIns="45720" rtlCol="0" anchor="t">
            <a:noAutofit/>
          </a:bodyPr>
          <a:lstStyle/>
          <a:p>
            <a:r>
              <a:rPr lang="en-US" sz="1400" dirty="0">
                <a:solidFill>
                  <a:schemeClr val="accent1"/>
                </a:solidFill>
                <a:latin typeface="Arial"/>
                <a:cs typeface="Arial"/>
              </a:rPr>
              <a:t>Partition Key</a:t>
            </a:r>
          </a:p>
        </p:txBody>
      </p:sp>
      <p:sp>
        <p:nvSpPr>
          <p:cNvPr id="15" name="TextBox 14"/>
          <p:cNvSpPr txBox="1"/>
          <p:nvPr/>
        </p:nvSpPr>
        <p:spPr>
          <a:xfrm>
            <a:off x="2037690" y="4835338"/>
            <a:ext cx="8055456" cy="274320"/>
          </a:xfrm>
          <a:prstGeom prst="rect">
            <a:avLst/>
          </a:prstGeom>
          <a:noFill/>
        </p:spPr>
        <p:txBody>
          <a:bodyPr vert="horz" wrap="square" lIns="91440" tIns="45720" rIns="91440" bIns="45720" rtlCol="0" anchor="t">
            <a:noAutofit/>
          </a:bodyPr>
          <a:lstStyle/>
          <a:p>
            <a:r>
              <a:rPr lang="en-US" sz="1200" dirty="0">
                <a:solidFill>
                  <a:schemeClr val="accent1"/>
                </a:solidFill>
                <a:latin typeface="Arial"/>
                <a:cs typeface="Arial"/>
              </a:rPr>
              <a:t>SELECT * FROM census WHERE state = ‘WI’;  </a:t>
            </a:r>
            <a:r>
              <a:rPr lang="en-US" sz="1200" dirty="0">
                <a:latin typeface="Arial"/>
                <a:cs typeface="Arial"/>
              </a:rPr>
              <a:t>-- Invalid, missing ‘city’ from partition key</a:t>
            </a:r>
          </a:p>
        </p:txBody>
      </p:sp>
      <p:sp>
        <p:nvSpPr>
          <p:cNvPr id="16" name="TextBox 15"/>
          <p:cNvSpPr txBox="1"/>
          <p:nvPr/>
        </p:nvSpPr>
        <p:spPr>
          <a:xfrm>
            <a:off x="2037692" y="5230898"/>
            <a:ext cx="8216797" cy="274320"/>
          </a:xfrm>
          <a:prstGeom prst="rect">
            <a:avLst/>
          </a:prstGeom>
          <a:noFill/>
        </p:spPr>
        <p:txBody>
          <a:bodyPr vert="horz" wrap="square" lIns="91440" tIns="45720" rIns="91440" bIns="45720" rtlCol="0" anchor="t">
            <a:noAutofit/>
          </a:bodyPr>
          <a:lstStyle/>
          <a:p>
            <a:r>
              <a:rPr lang="en-US" sz="1200" dirty="0">
                <a:solidFill>
                  <a:schemeClr val="accent1"/>
                </a:solidFill>
                <a:latin typeface="Arial"/>
                <a:cs typeface="Arial"/>
              </a:rPr>
              <a:t>SELECT * FROM census WHERE state = ‘WI’ AND city = ‘Milwaukee’;  </a:t>
            </a:r>
            <a:r>
              <a:rPr lang="en-US" sz="1200" dirty="0">
                <a:latin typeface="Arial"/>
                <a:cs typeface="Arial"/>
              </a:rPr>
              <a:t>-- Returns 2 rows</a:t>
            </a:r>
          </a:p>
        </p:txBody>
      </p:sp>
      <p:sp>
        <p:nvSpPr>
          <p:cNvPr id="17" name="TextBox 16"/>
          <p:cNvSpPr txBox="1"/>
          <p:nvPr/>
        </p:nvSpPr>
        <p:spPr>
          <a:xfrm>
            <a:off x="2037691" y="5626459"/>
            <a:ext cx="8325510" cy="274320"/>
          </a:xfrm>
          <a:prstGeom prst="rect">
            <a:avLst/>
          </a:prstGeom>
          <a:noFill/>
        </p:spPr>
        <p:txBody>
          <a:bodyPr vert="horz" wrap="square" lIns="91440" tIns="45720" rIns="91440" bIns="45720" rtlCol="0" anchor="t">
            <a:noAutofit/>
          </a:bodyPr>
          <a:lstStyle/>
          <a:p>
            <a:r>
              <a:rPr lang="en-US" sz="1200" dirty="0">
                <a:solidFill>
                  <a:schemeClr val="accent1"/>
                </a:solidFill>
                <a:latin typeface="Arial"/>
                <a:cs typeface="Arial"/>
              </a:rPr>
              <a:t>SELECT * FROM census WHERE state = ‘WI’ AND city = ‘Milwaukee’ AND section = 2;  </a:t>
            </a:r>
            <a:r>
              <a:rPr lang="en-US" sz="1200" dirty="0">
                <a:latin typeface="Arial"/>
                <a:cs typeface="Arial"/>
              </a:rPr>
              <a:t>-- Invalid, must include ‘area’</a:t>
            </a:r>
          </a:p>
        </p:txBody>
      </p:sp>
      <p:sp>
        <p:nvSpPr>
          <p:cNvPr id="18" name="TextBox 17"/>
          <p:cNvSpPr txBox="1"/>
          <p:nvPr/>
        </p:nvSpPr>
        <p:spPr>
          <a:xfrm>
            <a:off x="2037691" y="6010815"/>
            <a:ext cx="8325511" cy="274320"/>
          </a:xfrm>
          <a:prstGeom prst="rect">
            <a:avLst/>
          </a:prstGeom>
          <a:noFill/>
        </p:spPr>
        <p:txBody>
          <a:bodyPr vert="horz" wrap="square" lIns="91440" tIns="45720" rIns="91440" bIns="45720" rtlCol="0" anchor="t">
            <a:noAutofit/>
          </a:bodyPr>
          <a:lstStyle/>
          <a:p>
            <a:r>
              <a:rPr lang="en-US" sz="1200" dirty="0">
                <a:solidFill>
                  <a:schemeClr val="accent1"/>
                </a:solidFill>
                <a:latin typeface="Arial"/>
                <a:cs typeface="Arial"/>
              </a:rPr>
              <a:t>SELECT * FROM census WHERE state = ‘WI’ AND city = ‘Milwaukee’ AND area = 1 AND section = 2;  </a:t>
            </a:r>
            <a:r>
              <a:rPr lang="en-US" sz="1200" dirty="0">
                <a:latin typeface="Arial"/>
                <a:cs typeface="Arial"/>
              </a:rPr>
              <a:t>-- Returns 1 row</a:t>
            </a:r>
          </a:p>
        </p:txBody>
      </p:sp>
    </p:spTree>
    <p:extLst>
      <p:ext uri="{BB962C8B-B14F-4D97-AF65-F5344CB8AC3E}">
        <p14:creationId xmlns:p14="http://schemas.microsoft.com/office/powerpoint/2010/main" val="4788399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2" grpId="0"/>
      <p:bldP spid="13" grpId="0"/>
      <p:bldP spid="15" grpId="0"/>
      <p:bldP spid="16" grpId="0"/>
      <p:bldP spid="17" grpId="0"/>
      <p:bldP spid="1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684920" y="1288079"/>
            <a:ext cx="8325510" cy="1893207"/>
          </a:xfrm>
        </p:spPr>
        <p:txBody>
          <a:bodyPr>
            <a:normAutofit fontScale="55000" lnSpcReduction="20000"/>
          </a:bodyPr>
          <a:lstStyle/>
          <a:p>
            <a:pPr marL="285750" indent="-285750">
              <a:lnSpc>
                <a:spcPct val="200000"/>
              </a:lnSpc>
            </a:pPr>
            <a:r>
              <a:rPr lang="en-US" dirty="0"/>
              <a:t>Due to query limitations you should consider how you will use your data when designing the schema</a:t>
            </a:r>
          </a:p>
          <a:p>
            <a:pPr marL="285750" indent="-285750">
              <a:lnSpc>
                <a:spcPct val="200000"/>
              </a:lnSpc>
            </a:pPr>
            <a:r>
              <a:rPr lang="en-US" dirty="0" err="1"/>
              <a:t>Denormalization</a:t>
            </a:r>
            <a:r>
              <a:rPr lang="en-US" dirty="0"/>
              <a:t> isn’t bad!</a:t>
            </a:r>
          </a:p>
          <a:p>
            <a:pPr marL="285750" indent="-285750">
              <a:lnSpc>
                <a:spcPct val="200000"/>
              </a:lnSpc>
            </a:pPr>
            <a:r>
              <a:rPr lang="en-US" dirty="0"/>
              <a:t>Can’t decide on a good single table schema? Add the data you need to an additional table!</a:t>
            </a:r>
          </a:p>
        </p:txBody>
      </p:sp>
      <p:sp>
        <p:nvSpPr>
          <p:cNvPr id="5" name="Title 4"/>
          <p:cNvSpPr>
            <a:spLocks noGrp="1"/>
          </p:cNvSpPr>
          <p:nvPr>
            <p:ph type="title"/>
          </p:nvPr>
        </p:nvSpPr>
        <p:spPr/>
        <p:txBody>
          <a:bodyPr>
            <a:normAutofit/>
          </a:bodyPr>
          <a:lstStyle/>
          <a:p>
            <a:r>
              <a:rPr lang="en-US" sz="2400" dirty="0"/>
              <a:t>Consider Queries When Designing Schemas</a:t>
            </a:r>
          </a:p>
        </p:txBody>
      </p:sp>
      <p:graphicFrame>
        <p:nvGraphicFramePr>
          <p:cNvPr id="7" name="Table 6"/>
          <p:cNvGraphicFramePr>
            <a:graphicFrameLocks noGrp="1"/>
          </p:cNvGraphicFramePr>
          <p:nvPr>
            <p:extLst>
              <p:ext uri="{D42A27DB-BD31-4B8C-83A1-F6EECF244321}">
                <p14:modId xmlns:p14="http://schemas.microsoft.com/office/powerpoint/2010/main" val="2820580929"/>
              </p:ext>
            </p:extLst>
          </p:nvPr>
        </p:nvGraphicFramePr>
        <p:xfrm>
          <a:off x="2479840" y="3549886"/>
          <a:ext cx="4437133" cy="829671"/>
        </p:xfrm>
        <a:graphic>
          <a:graphicData uri="http://schemas.openxmlformats.org/drawingml/2006/table">
            <a:tbl>
              <a:tblPr firstRow="1" bandRow="1">
                <a:tableStyleId>{5C22544A-7EE6-4342-B048-85BDC9FD1C3A}</a:tableStyleId>
              </a:tblPr>
              <a:tblGrid>
                <a:gridCol w="3392104">
                  <a:extLst>
                    <a:ext uri="{9D8B030D-6E8A-4147-A177-3AD203B41FA5}">
                      <a16:colId xmlns:a16="http://schemas.microsoft.com/office/drawing/2014/main" val="38774022"/>
                    </a:ext>
                  </a:extLst>
                </a:gridCol>
                <a:gridCol w="1045029">
                  <a:extLst>
                    <a:ext uri="{9D8B030D-6E8A-4147-A177-3AD203B41FA5}">
                      <a16:colId xmlns:a16="http://schemas.microsoft.com/office/drawing/2014/main" val="1919633485"/>
                    </a:ext>
                  </a:extLst>
                </a:gridCol>
              </a:tblGrid>
              <a:tr h="276557">
                <a:tc>
                  <a:txBody>
                    <a:bodyPr/>
                    <a:lstStyle/>
                    <a:p>
                      <a:r>
                        <a:rPr lang="en-US" sz="1200" dirty="0" err="1"/>
                        <a:t>user_id</a:t>
                      </a:r>
                      <a:endParaRPr lang="en-US" sz="1200" dirty="0"/>
                    </a:p>
                  </a:txBody>
                  <a:tcPr/>
                </a:tc>
                <a:tc>
                  <a:txBody>
                    <a:bodyPr/>
                    <a:lstStyle/>
                    <a:p>
                      <a:r>
                        <a:rPr lang="en-US" sz="1200" dirty="0"/>
                        <a:t>username</a:t>
                      </a:r>
                    </a:p>
                  </a:txBody>
                  <a:tcPr/>
                </a:tc>
                <a:extLst>
                  <a:ext uri="{0D108BD9-81ED-4DB2-BD59-A6C34878D82A}">
                    <a16:rowId xmlns:a16="http://schemas.microsoft.com/office/drawing/2014/main" val="2189243054"/>
                  </a:ext>
                </a:extLst>
              </a:tr>
              <a:tr h="276557">
                <a:tc>
                  <a:txBody>
                    <a:bodyPr/>
                    <a:lstStyle/>
                    <a:p>
                      <a:r>
                        <a:rPr lang="en-US" sz="1200" dirty="0"/>
                        <a:t>00000000-0000-0000-0000-000000000001</a:t>
                      </a:r>
                    </a:p>
                  </a:txBody>
                  <a:tcPr/>
                </a:tc>
                <a:tc>
                  <a:txBody>
                    <a:bodyPr/>
                    <a:lstStyle/>
                    <a:p>
                      <a:r>
                        <a:rPr lang="en-US" sz="1200" dirty="0" err="1"/>
                        <a:t>erikd</a:t>
                      </a:r>
                      <a:endParaRPr lang="en-US" sz="1200" dirty="0"/>
                    </a:p>
                  </a:txBody>
                  <a:tcPr/>
                </a:tc>
                <a:extLst>
                  <a:ext uri="{0D108BD9-81ED-4DB2-BD59-A6C34878D82A}">
                    <a16:rowId xmlns:a16="http://schemas.microsoft.com/office/drawing/2014/main" val="3322707346"/>
                  </a:ext>
                </a:extLst>
              </a:tr>
              <a:tr h="276557">
                <a:tc>
                  <a:txBody>
                    <a:bodyPr/>
                    <a:lstStyle/>
                    <a:p>
                      <a:r>
                        <a:rPr lang="en-US" sz="1200" dirty="0"/>
                        <a:t>00000000-0000-0000-0000-000000000002</a:t>
                      </a:r>
                    </a:p>
                  </a:txBody>
                  <a:tcPr/>
                </a:tc>
                <a:tc>
                  <a:txBody>
                    <a:bodyPr/>
                    <a:lstStyle/>
                    <a:p>
                      <a:r>
                        <a:rPr lang="en-US" sz="1200" dirty="0" err="1"/>
                        <a:t>bq</a:t>
                      </a:r>
                      <a:endParaRPr lang="en-US" sz="1200" dirty="0"/>
                    </a:p>
                  </a:txBody>
                  <a:tcPr/>
                </a:tc>
                <a:extLst>
                  <a:ext uri="{0D108BD9-81ED-4DB2-BD59-A6C34878D82A}">
                    <a16:rowId xmlns:a16="http://schemas.microsoft.com/office/drawing/2014/main" val="4042133547"/>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667781396"/>
              </p:ext>
            </p:extLst>
          </p:nvPr>
        </p:nvGraphicFramePr>
        <p:xfrm>
          <a:off x="2479839" y="4801790"/>
          <a:ext cx="4437134" cy="841101"/>
        </p:xfrm>
        <a:graphic>
          <a:graphicData uri="http://schemas.openxmlformats.org/drawingml/2006/table">
            <a:tbl>
              <a:tblPr firstRow="1" bandRow="1">
                <a:tableStyleId>{5C22544A-7EE6-4342-B048-85BDC9FD1C3A}</a:tableStyleId>
              </a:tblPr>
              <a:tblGrid>
                <a:gridCol w="1008133">
                  <a:extLst>
                    <a:ext uri="{9D8B030D-6E8A-4147-A177-3AD203B41FA5}">
                      <a16:colId xmlns:a16="http://schemas.microsoft.com/office/drawing/2014/main" val="2864110811"/>
                    </a:ext>
                  </a:extLst>
                </a:gridCol>
                <a:gridCol w="3429001">
                  <a:extLst>
                    <a:ext uri="{9D8B030D-6E8A-4147-A177-3AD203B41FA5}">
                      <a16:colId xmlns:a16="http://schemas.microsoft.com/office/drawing/2014/main" val="925390038"/>
                    </a:ext>
                  </a:extLst>
                </a:gridCol>
              </a:tblGrid>
              <a:tr h="280367">
                <a:tc>
                  <a:txBody>
                    <a:bodyPr/>
                    <a:lstStyle/>
                    <a:p>
                      <a:r>
                        <a:rPr lang="en-US" sz="1200" dirty="0"/>
                        <a:t>username</a:t>
                      </a:r>
                    </a:p>
                  </a:txBody>
                  <a:tcPr/>
                </a:tc>
                <a:tc>
                  <a:txBody>
                    <a:bodyPr/>
                    <a:lstStyle/>
                    <a:p>
                      <a:r>
                        <a:rPr lang="en-US" sz="1200" dirty="0" err="1"/>
                        <a:t>user_id</a:t>
                      </a:r>
                      <a:endParaRPr lang="en-US" sz="1200" dirty="0"/>
                    </a:p>
                  </a:txBody>
                  <a:tcPr/>
                </a:tc>
                <a:extLst>
                  <a:ext uri="{0D108BD9-81ED-4DB2-BD59-A6C34878D82A}">
                    <a16:rowId xmlns:a16="http://schemas.microsoft.com/office/drawing/2014/main" val="1239076629"/>
                  </a:ext>
                </a:extLst>
              </a:tr>
              <a:tr h="280367">
                <a:tc>
                  <a:txBody>
                    <a:bodyPr/>
                    <a:lstStyle/>
                    <a:p>
                      <a:r>
                        <a:rPr lang="en-US" sz="1200" dirty="0" err="1"/>
                        <a:t>erikd</a:t>
                      </a:r>
                      <a:endParaRPr lang="en-US" sz="1200" dirty="0"/>
                    </a:p>
                  </a:txBody>
                  <a:tcPr/>
                </a:tc>
                <a:tc>
                  <a:txBody>
                    <a:bodyPr/>
                    <a:lstStyle/>
                    <a:p>
                      <a:r>
                        <a:rPr lang="en-US" sz="1200" dirty="0"/>
                        <a:t>00000000-0000-0000-0000-000000000001</a:t>
                      </a:r>
                    </a:p>
                  </a:txBody>
                  <a:tcPr/>
                </a:tc>
                <a:extLst>
                  <a:ext uri="{0D108BD9-81ED-4DB2-BD59-A6C34878D82A}">
                    <a16:rowId xmlns:a16="http://schemas.microsoft.com/office/drawing/2014/main" val="3640881980"/>
                  </a:ext>
                </a:extLst>
              </a:tr>
              <a:tr h="280367">
                <a:tc>
                  <a:txBody>
                    <a:bodyPr/>
                    <a:lstStyle/>
                    <a:p>
                      <a:r>
                        <a:rPr lang="en-US" sz="1200" dirty="0" err="1"/>
                        <a:t>bq</a:t>
                      </a:r>
                      <a:endParaRPr lang="en-US" sz="1200" dirty="0"/>
                    </a:p>
                  </a:txBody>
                  <a:tcPr/>
                </a:tc>
                <a:tc>
                  <a:txBody>
                    <a:bodyPr/>
                    <a:lstStyle/>
                    <a:p>
                      <a:r>
                        <a:rPr lang="en-US" sz="1200" dirty="0"/>
                        <a:t>00000000-0000-0000-0000-000000000002</a:t>
                      </a:r>
                    </a:p>
                  </a:txBody>
                  <a:tcPr/>
                </a:tc>
                <a:extLst>
                  <a:ext uri="{0D108BD9-81ED-4DB2-BD59-A6C34878D82A}">
                    <a16:rowId xmlns:a16="http://schemas.microsoft.com/office/drawing/2014/main" val="4175872947"/>
                  </a:ext>
                </a:extLst>
              </a:tr>
            </a:tbl>
          </a:graphicData>
        </a:graphic>
      </p:graphicFrame>
      <p:sp>
        <p:nvSpPr>
          <p:cNvPr id="9" name="TextBox 8"/>
          <p:cNvSpPr txBox="1"/>
          <p:nvPr/>
        </p:nvSpPr>
        <p:spPr>
          <a:xfrm>
            <a:off x="2479839" y="3275565"/>
            <a:ext cx="1097280" cy="274320"/>
          </a:xfrm>
          <a:prstGeom prst="rect">
            <a:avLst/>
          </a:prstGeom>
          <a:noFill/>
        </p:spPr>
        <p:txBody>
          <a:bodyPr vert="horz" wrap="square" lIns="91440" tIns="45720" rIns="91440" bIns="45720" rtlCol="0" anchor="t">
            <a:noAutofit/>
          </a:bodyPr>
          <a:lstStyle/>
          <a:p>
            <a:r>
              <a:rPr lang="en-US" sz="1400" dirty="0">
                <a:solidFill>
                  <a:schemeClr val="accent1"/>
                </a:solidFill>
                <a:latin typeface="Arial"/>
                <a:cs typeface="Arial"/>
              </a:rPr>
              <a:t>user</a:t>
            </a:r>
          </a:p>
        </p:txBody>
      </p:sp>
      <p:sp>
        <p:nvSpPr>
          <p:cNvPr id="10" name="TextBox 9"/>
          <p:cNvSpPr txBox="1"/>
          <p:nvPr/>
        </p:nvSpPr>
        <p:spPr>
          <a:xfrm>
            <a:off x="2479839" y="4511501"/>
            <a:ext cx="1550126" cy="274320"/>
          </a:xfrm>
          <a:prstGeom prst="rect">
            <a:avLst/>
          </a:prstGeom>
          <a:noFill/>
        </p:spPr>
        <p:txBody>
          <a:bodyPr vert="horz" wrap="square" lIns="91440" tIns="45720" rIns="91440" bIns="45720" rtlCol="0" anchor="t">
            <a:noAutofit/>
          </a:bodyPr>
          <a:lstStyle/>
          <a:p>
            <a:r>
              <a:rPr lang="en-US" sz="1400" dirty="0" err="1">
                <a:solidFill>
                  <a:schemeClr val="accent1"/>
                </a:solidFill>
                <a:latin typeface="Arial"/>
                <a:cs typeface="Arial"/>
              </a:rPr>
              <a:t>user_id_lookup</a:t>
            </a:r>
            <a:endParaRPr lang="en-US" sz="1400" dirty="0">
              <a:solidFill>
                <a:schemeClr val="accent1"/>
              </a:solidFill>
              <a:latin typeface="Arial"/>
              <a:cs typeface="Arial"/>
            </a:endParaRPr>
          </a:p>
        </p:txBody>
      </p:sp>
    </p:spTree>
    <p:extLst>
      <p:ext uri="{BB962C8B-B14F-4D97-AF65-F5344CB8AC3E}">
        <p14:creationId xmlns:p14="http://schemas.microsoft.com/office/powerpoint/2010/main" val="143914864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684920" y="1454149"/>
            <a:ext cx="11100680" cy="5552937"/>
          </a:xfrm>
        </p:spPr>
        <p:txBody>
          <a:bodyPr>
            <a:normAutofit/>
          </a:bodyPr>
          <a:lstStyle/>
          <a:p>
            <a:pPr marL="285750" indent="-285750"/>
            <a:r>
              <a:rPr lang="en-US" sz="1600" dirty="0"/>
              <a:t>Collections are really neat and powerful!</a:t>
            </a:r>
          </a:p>
          <a:p>
            <a:pPr marL="742950" lvl="1" indent="-285750"/>
            <a:r>
              <a:rPr lang="en-US" sz="1200" dirty="0"/>
              <a:t>Set, List, Map</a:t>
            </a:r>
          </a:p>
          <a:p>
            <a:pPr marL="285750" indent="-285750"/>
            <a:r>
              <a:rPr lang="en-US" sz="1600" dirty="0"/>
              <a:t>Example: CREATE TABLE </a:t>
            </a:r>
            <a:r>
              <a:rPr lang="en-US" sz="1600" dirty="0" err="1"/>
              <a:t>cycling.cyclist_teams</a:t>
            </a:r>
            <a:r>
              <a:rPr lang="en-US" sz="1600" dirty="0"/>
              <a:t> ( id UUID PRIMARY KEY, </a:t>
            </a:r>
            <a:r>
              <a:rPr lang="en-US" sz="1600" dirty="0" err="1"/>
              <a:t>lastname</a:t>
            </a:r>
            <a:r>
              <a:rPr lang="en-US" sz="1600" dirty="0"/>
              <a:t> text, </a:t>
            </a:r>
            <a:r>
              <a:rPr lang="en-US" sz="1600" dirty="0" err="1"/>
              <a:t>firstname</a:t>
            </a:r>
            <a:r>
              <a:rPr lang="en-US" sz="1600" dirty="0"/>
              <a:t> text, teams map&lt;</a:t>
            </a:r>
            <a:r>
              <a:rPr lang="en-US" sz="1600" dirty="0" err="1"/>
              <a:t>int,text</a:t>
            </a:r>
            <a:r>
              <a:rPr lang="en-US" sz="1600" dirty="0"/>
              <a:t>&gt; );</a:t>
            </a:r>
          </a:p>
          <a:p>
            <a:pPr marL="285750" indent="-285750"/>
            <a:endParaRPr lang="en-US" sz="1600" dirty="0"/>
          </a:p>
          <a:p>
            <a:pPr marL="285750" indent="-285750"/>
            <a:endParaRPr lang="en-US" sz="1600" dirty="0"/>
          </a:p>
          <a:p>
            <a:pPr marL="285750" indent="-285750"/>
            <a:endParaRPr lang="en-US" sz="1600" dirty="0"/>
          </a:p>
          <a:p>
            <a:pPr marL="285750" indent="-285750"/>
            <a:endParaRPr lang="en-US" sz="1600" dirty="0"/>
          </a:p>
          <a:p>
            <a:pPr marL="285750" indent="-285750"/>
            <a:r>
              <a:rPr lang="en-US" sz="1600" dirty="0"/>
              <a:t>If they grow too large they can degrade performance.</a:t>
            </a:r>
          </a:p>
          <a:p>
            <a:pPr marL="285750" indent="-285750"/>
            <a:r>
              <a:rPr lang="en-US" sz="1600" dirty="0"/>
              <a:t>Collections are fetched as a whole when retrieving them so the larger they are the more data needs to be fetched.</a:t>
            </a:r>
          </a:p>
          <a:p>
            <a:pPr marL="285750" indent="-285750"/>
            <a:r>
              <a:rPr lang="en-US" sz="1600" dirty="0"/>
              <a:t>Observe the following limitations of collections:</a:t>
            </a:r>
          </a:p>
          <a:p>
            <a:pPr marL="742950" lvl="1" indent="-285750"/>
            <a:r>
              <a:rPr lang="en-US" sz="1400" dirty="0"/>
              <a:t>Never insert more than 2 billion items in a collection, as only that number can be queried.</a:t>
            </a:r>
          </a:p>
          <a:p>
            <a:pPr marL="742950" lvl="1" indent="-285750"/>
            <a:r>
              <a:rPr lang="en-US" sz="1400" dirty="0"/>
              <a:t>The maximum number of keys for a map collection is 65,535.</a:t>
            </a:r>
          </a:p>
          <a:p>
            <a:pPr marL="742950" lvl="1" indent="-285750"/>
            <a:r>
              <a:rPr lang="en-US" sz="1400" dirty="0"/>
              <a:t>The maximum size of an item in a list or a map collection is 2GB.</a:t>
            </a:r>
          </a:p>
          <a:p>
            <a:pPr marL="742950" lvl="1" indent="-285750"/>
            <a:r>
              <a:rPr lang="en-US" sz="1400" dirty="0"/>
              <a:t>The maximum size of an item in a set collection is 65,535 bytes.</a:t>
            </a:r>
          </a:p>
          <a:p>
            <a:pPr marL="742950" lvl="1" indent="-285750"/>
            <a:r>
              <a:rPr lang="en-US" sz="1400" dirty="0"/>
              <a:t>Keep collections small to prevent delays during querying.</a:t>
            </a:r>
          </a:p>
          <a:p>
            <a:pPr marL="742950" lvl="1" indent="-285750"/>
            <a:r>
              <a:rPr lang="en-US" sz="1400" dirty="0"/>
              <a:t>Collections cannot be "sliced"; Cassandra reads a collection in its entirety, impacting performance. Thus, collections should be much smaller than the maximum limits listed. The collection is not paged internally.</a:t>
            </a:r>
          </a:p>
          <a:p>
            <a:pPr marL="742950" lvl="1" indent="-285750"/>
            <a:r>
              <a:rPr lang="en-US" sz="1400" dirty="0"/>
              <a:t>Lists can incur a read-before-write operation for some insertions. Sets are preferred over lists whenever possible.</a:t>
            </a:r>
            <a:endParaRPr lang="en-US" sz="1800" dirty="0"/>
          </a:p>
        </p:txBody>
      </p:sp>
      <p:sp>
        <p:nvSpPr>
          <p:cNvPr id="5" name="Title 4"/>
          <p:cNvSpPr>
            <a:spLocks noGrp="1"/>
          </p:cNvSpPr>
          <p:nvPr>
            <p:ph type="title"/>
          </p:nvPr>
        </p:nvSpPr>
        <p:spPr/>
        <p:txBody>
          <a:bodyPr>
            <a:normAutofit/>
          </a:bodyPr>
          <a:lstStyle/>
          <a:p>
            <a:r>
              <a:rPr lang="en-US" sz="2400" dirty="0"/>
              <a:t>Be Careful of Collections</a:t>
            </a:r>
          </a:p>
        </p:txBody>
      </p:sp>
      <p:pic>
        <p:nvPicPr>
          <p:cNvPr id="5122" name="Picture 2">
            <a:extLst>
              <a:ext uri="{FF2B5EF4-FFF2-40B4-BE49-F238E27FC236}">
                <a16:creationId xmlns:a16="http://schemas.microsoft.com/office/drawing/2014/main" id="{33D2C9D6-574B-6243-B8A5-39733AE1AA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342464"/>
            <a:ext cx="9144000" cy="1308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77397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fontScale="70000" lnSpcReduction="20000"/>
          </a:bodyPr>
          <a:lstStyle/>
          <a:p>
            <a:pPr marL="285750" indent="-285750"/>
            <a:r>
              <a:rPr lang="en-US" dirty="0"/>
              <a:t>When data is deleted a </a:t>
            </a:r>
            <a:r>
              <a:rPr lang="en-US" dirty="0">
                <a:solidFill>
                  <a:schemeClr val="accent1"/>
                </a:solidFill>
              </a:rPr>
              <a:t>tombstone</a:t>
            </a:r>
            <a:r>
              <a:rPr lang="en-US" dirty="0">
                <a:solidFill>
                  <a:schemeClr val="tx1"/>
                </a:solidFill>
              </a:rPr>
              <a:t> is placed</a:t>
            </a:r>
          </a:p>
          <a:p>
            <a:pPr marL="285750" indent="-285750"/>
            <a:endParaRPr lang="en-US" dirty="0">
              <a:solidFill>
                <a:schemeClr val="tx1"/>
              </a:solidFill>
            </a:endParaRPr>
          </a:p>
          <a:p>
            <a:pPr marL="285750" indent="-285750"/>
            <a:r>
              <a:rPr lang="en-US" dirty="0">
                <a:solidFill>
                  <a:schemeClr val="tx1"/>
                </a:solidFill>
              </a:rPr>
              <a:t>During </a:t>
            </a:r>
            <a:r>
              <a:rPr lang="en-US" dirty="0">
                <a:solidFill>
                  <a:schemeClr val="accent1"/>
                </a:solidFill>
              </a:rPr>
              <a:t>compaction</a:t>
            </a:r>
            <a:r>
              <a:rPr lang="en-US" dirty="0">
                <a:solidFill>
                  <a:schemeClr val="tx1"/>
                </a:solidFill>
              </a:rPr>
              <a:t>, files on disk are optimized and space is reclaimed</a:t>
            </a:r>
          </a:p>
          <a:p>
            <a:pPr marL="285750" indent="-285750"/>
            <a:endParaRPr lang="en-US" dirty="0">
              <a:solidFill>
                <a:schemeClr val="tx1"/>
              </a:solidFill>
            </a:endParaRPr>
          </a:p>
          <a:p>
            <a:pPr marL="285750" indent="-285750"/>
            <a:r>
              <a:rPr lang="en-US" dirty="0">
                <a:solidFill>
                  <a:schemeClr val="tx1"/>
                </a:solidFill>
              </a:rPr>
              <a:t>The more DELETEs happen the more data needs to be compacted.</a:t>
            </a:r>
          </a:p>
          <a:p>
            <a:pPr marL="285750" indent="-285750"/>
            <a:endParaRPr lang="en-US" dirty="0">
              <a:solidFill>
                <a:schemeClr val="tx1"/>
              </a:solidFill>
            </a:endParaRPr>
          </a:p>
          <a:p>
            <a:pPr marL="285750" indent="-285750"/>
            <a:r>
              <a:rPr lang="en-US" dirty="0">
                <a:solidFill>
                  <a:schemeClr val="tx1"/>
                </a:solidFill>
              </a:rPr>
              <a:t>Tombstones can only be deleted if all values for a specific row are all being compacted</a:t>
            </a:r>
          </a:p>
          <a:p>
            <a:pPr marL="285750" indent="-285750"/>
            <a:endParaRPr lang="en-US" dirty="0">
              <a:solidFill>
                <a:schemeClr val="tx1"/>
              </a:solidFill>
            </a:endParaRPr>
          </a:p>
          <a:p>
            <a:pPr marL="285750" indent="-285750"/>
            <a:r>
              <a:rPr lang="en-US" dirty="0">
                <a:solidFill>
                  <a:schemeClr val="tx1"/>
                </a:solidFill>
              </a:rPr>
              <a:t>There are </a:t>
            </a:r>
            <a:r>
              <a:rPr lang="en-US" dirty="0">
                <a:solidFill>
                  <a:schemeClr val="accent1"/>
                </a:solidFill>
              </a:rPr>
              <a:t>major</a:t>
            </a:r>
            <a:r>
              <a:rPr lang="en-US" dirty="0">
                <a:solidFill>
                  <a:schemeClr val="tx1"/>
                </a:solidFill>
              </a:rPr>
              <a:t> and </a:t>
            </a:r>
            <a:r>
              <a:rPr lang="en-US" dirty="0">
                <a:solidFill>
                  <a:schemeClr val="accent1"/>
                </a:solidFill>
              </a:rPr>
              <a:t>minor</a:t>
            </a:r>
            <a:r>
              <a:rPr lang="en-US" dirty="0">
                <a:solidFill>
                  <a:schemeClr val="tx1"/>
                </a:solidFill>
              </a:rPr>
              <a:t> compactions, </a:t>
            </a:r>
            <a:r>
              <a:rPr lang="en-US" dirty="0">
                <a:solidFill>
                  <a:schemeClr val="accent1"/>
                </a:solidFill>
              </a:rPr>
              <a:t>minor </a:t>
            </a:r>
            <a:r>
              <a:rPr lang="en-US" dirty="0">
                <a:solidFill>
                  <a:schemeClr val="tx1"/>
                </a:solidFill>
              </a:rPr>
              <a:t>compactions may not remove all </a:t>
            </a:r>
            <a:r>
              <a:rPr lang="en-US" dirty="0" err="1">
                <a:solidFill>
                  <a:schemeClr val="tx1"/>
                </a:solidFill>
              </a:rPr>
              <a:t>tombstoned</a:t>
            </a:r>
            <a:r>
              <a:rPr lang="en-US" dirty="0">
                <a:solidFill>
                  <a:schemeClr val="tx1"/>
                </a:solidFill>
              </a:rPr>
              <a:t> data</a:t>
            </a:r>
            <a:r>
              <a:rPr lang="en-US" dirty="0">
                <a:solidFill>
                  <a:schemeClr val="accent1"/>
                </a:solidFill>
              </a:rPr>
              <a:t>.</a:t>
            </a:r>
          </a:p>
          <a:p>
            <a:pPr marL="285750" indent="-285750"/>
            <a:endParaRPr lang="en-US" dirty="0">
              <a:solidFill>
                <a:schemeClr val="tx1"/>
              </a:solidFill>
            </a:endParaRPr>
          </a:p>
          <a:p>
            <a:pPr marL="285750" indent="-285750"/>
            <a:r>
              <a:rPr lang="en-US" dirty="0">
                <a:solidFill>
                  <a:schemeClr val="accent1"/>
                </a:solidFill>
              </a:rPr>
              <a:t>Major </a:t>
            </a:r>
            <a:r>
              <a:rPr lang="en-US" dirty="0">
                <a:solidFill>
                  <a:schemeClr val="tx1"/>
                </a:solidFill>
              </a:rPr>
              <a:t>compactions are started manually so they aren’t run often</a:t>
            </a:r>
            <a:endParaRPr lang="en-US" dirty="0">
              <a:solidFill>
                <a:schemeClr val="accent1"/>
              </a:solidFill>
            </a:endParaRPr>
          </a:p>
        </p:txBody>
      </p:sp>
      <p:sp>
        <p:nvSpPr>
          <p:cNvPr id="5" name="Title 4"/>
          <p:cNvSpPr>
            <a:spLocks noGrp="1"/>
          </p:cNvSpPr>
          <p:nvPr>
            <p:ph type="title"/>
          </p:nvPr>
        </p:nvSpPr>
        <p:spPr/>
        <p:txBody>
          <a:bodyPr>
            <a:normAutofit/>
          </a:bodyPr>
          <a:lstStyle/>
          <a:p>
            <a:r>
              <a:rPr lang="en-US" sz="2400" dirty="0"/>
              <a:t>Be Careful of too Many DELETEs</a:t>
            </a:r>
          </a:p>
        </p:txBody>
      </p:sp>
    </p:spTree>
    <p:extLst>
      <p:ext uri="{BB962C8B-B14F-4D97-AF65-F5344CB8AC3E}">
        <p14:creationId xmlns:p14="http://schemas.microsoft.com/office/powerpoint/2010/main" val="89912310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684920" y="1816100"/>
            <a:ext cx="11100680" cy="4712739"/>
          </a:xfrm>
        </p:spPr>
        <p:txBody>
          <a:bodyPr>
            <a:normAutofit/>
          </a:bodyPr>
          <a:lstStyle/>
          <a:p>
            <a:pPr marL="285750" indent="-285750"/>
            <a:r>
              <a:rPr lang="en-US" sz="1800" dirty="0"/>
              <a:t>Data is not stored on all replication nodes atomically, it will </a:t>
            </a:r>
            <a:r>
              <a:rPr lang="en-US" sz="1800" dirty="0">
                <a:solidFill>
                  <a:schemeClr val="accent1"/>
                </a:solidFill>
              </a:rPr>
              <a:t>eventually</a:t>
            </a:r>
            <a:r>
              <a:rPr lang="en-US" sz="1800" dirty="0"/>
              <a:t> be replicated to other nodes</a:t>
            </a:r>
          </a:p>
          <a:p>
            <a:pPr marL="285750" indent="-285750"/>
            <a:endParaRPr lang="en-US" sz="1800" dirty="0"/>
          </a:p>
          <a:p>
            <a:pPr marL="285750" indent="-285750"/>
            <a:r>
              <a:rPr lang="en-US" sz="1800" dirty="0"/>
              <a:t>Replication is typically on the order of milliseconds but in the case of a write collision, </a:t>
            </a:r>
            <a:r>
              <a:rPr lang="en-US" sz="1800" dirty="0">
                <a:solidFill>
                  <a:schemeClr val="accent1"/>
                </a:solidFill>
              </a:rPr>
              <a:t>last write wins</a:t>
            </a:r>
          </a:p>
          <a:p>
            <a:pPr marL="285750" indent="-285750"/>
            <a:endParaRPr lang="en-US" sz="1800" dirty="0"/>
          </a:p>
          <a:p>
            <a:pPr marL="285750" indent="-285750"/>
            <a:r>
              <a:rPr lang="en-US" sz="1800" dirty="0"/>
              <a:t>A </a:t>
            </a:r>
            <a:r>
              <a:rPr lang="en-US" sz="1800" dirty="0">
                <a:solidFill>
                  <a:schemeClr val="accent1"/>
                </a:solidFill>
              </a:rPr>
              <a:t>replication factor</a:t>
            </a:r>
            <a:r>
              <a:rPr lang="en-US" sz="1800" dirty="0"/>
              <a:t> can be specified when creating a </a:t>
            </a:r>
            <a:r>
              <a:rPr lang="en-US" sz="1800" dirty="0" err="1"/>
              <a:t>Keyspace</a:t>
            </a:r>
            <a:r>
              <a:rPr lang="en-US" sz="1800" dirty="0"/>
              <a:t> to define how many times data will be replicated</a:t>
            </a:r>
          </a:p>
          <a:p>
            <a:pPr marL="285750" indent="-285750"/>
            <a:endParaRPr lang="en-US" sz="1800" dirty="0"/>
          </a:p>
          <a:p>
            <a:pPr marL="285750" indent="-285750"/>
            <a:r>
              <a:rPr lang="en-US" sz="1800" dirty="0"/>
              <a:t>A </a:t>
            </a:r>
            <a:r>
              <a:rPr lang="en-US" sz="1800" dirty="0">
                <a:solidFill>
                  <a:schemeClr val="accent1"/>
                </a:solidFill>
              </a:rPr>
              <a:t>replication strategy</a:t>
            </a:r>
            <a:r>
              <a:rPr lang="en-US" sz="1800" dirty="0"/>
              <a:t> determines how data will be replicated to the replication factor</a:t>
            </a:r>
          </a:p>
          <a:p>
            <a:pPr marL="285750" indent="-285750"/>
            <a:endParaRPr lang="en-US" sz="1800" dirty="0"/>
          </a:p>
          <a:p>
            <a:pPr marL="285750" indent="-285750"/>
            <a:r>
              <a:rPr lang="en-US" sz="1800" dirty="0"/>
              <a:t>Use </a:t>
            </a:r>
            <a:r>
              <a:rPr lang="en-US" sz="1800" dirty="0" err="1">
                <a:solidFill>
                  <a:schemeClr val="accent1"/>
                </a:solidFill>
              </a:rPr>
              <a:t>NetworkTopologyStrategy</a:t>
            </a:r>
            <a:r>
              <a:rPr lang="en-US" sz="1800" dirty="0"/>
              <a:t> if you have more than one data center</a:t>
            </a:r>
          </a:p>
        </p:txBody>
      </p:sp>
      <p:sp>
        <p:nvSpPr>
          <p:cNvPr id="5" name="Title 4"/>
          <p:cNvSpPr>
            <a:spLocks noGrp="1"/>
          </p:cNvSpPr>
          <p:nvPr>
            <p:ph type="title"/>
          </p:nvPr>
        </p:nvSpPr>
        <p:spPr/>
        <p:txBody>
          <a:bodyPr>
            <a:normAutofit/>
          </a:bodyPr>
          <a:lstStyle/>
          <a:p>
            <a:r>
              <a:rPr lang="en-US" sz="2400" dirty="0"/>
              <a:t>Eventual Consistency</a:t>
            </a:r>
          </a:p>
        </p:txBody>
      </p:sp>
    </p:spTree>
    <p:extLst>
      <p:ext uri="{BB962C8B-B14F-4D97-AF65-F5344CB8AC3E}">
        <p14:creationId xmlns:p14="http://schemas.microsoft.com/office/powerpoint/2010/main" val="212636312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684920" y="1516017"/>
            <a:ext cx="8325510" cy="1310276"/>
          </a:xfrm>
        </p:spPr>
        <p:txBody>
          <a:bodyPr/>
          <a:lstStyle/>
          <a:p>
            <a:pPr marL="285750" indent="-285750"/>
            <a:r>
              <a:rPr lang="en-US" sz="1600" dirty="0"/>
              <a:t>Each read and write query can specify a </a:t>
            </a:r>
            <a:r>
              <a:rPr lang="en-US" sz="1600" dirty="0">
                <a:solidFill>
                  <a:schemeClr val="accent1"/>
                </a:solidFill>
              </a:rPr>
              <a:t>consistency level</a:t>
            </a:r>
            <a:r>
              <a:rPr lang="en-US" sz="1600" dirty="0"/>
              <a:t> to allow better control over availability of data</a:t>
            </a:r>
          </a:p>
          <a:p>
            <a:pPr marL="285750" indent="-285750"/>
            <a:endParaRPr lang="en-US" sz="1600" dirty="0"/>
          </a:p>
          <a:p>
            <a:pPr marL="285750" indent="-285750"/>
            <a:r>
              <a:rPr lang="en-US" sz="1600" dirty="0"/>
              <a:t>Common consistency levels:</a:t>
            </a:r>
          </a:p>
        </p:txBody>
      </p:sp>
      <p:sp>
        <p:nvSpPr>
          <p:cNvPr id="5" name="Title 4"/>
          <p:cNvSpPr>
            <a:spLocks noGrp="1"/>
          </p:cNvSpPr>
          <p:nvPr>
            <p:ph type="title"/>
          </p:nvPr>
        </p:nvSpPr>
        <p:spPr/>
        <p:txBody>
          <a:bodyPr>
            <a:normAutofit/>
          </a:bodyPr>
          <a:lstStyle/>
          <a:p>
            <a:r>
              <a:rPr lang="en-US" sz="2400" dirty="0"/>
              <a:t>Configurable Read/Write Consistency</a:t>
            </a:r>
          </a:p>
        </p:txBody>
      </p:sp>
      <p:sp>
        <p:nvSpPr>
          <p:cNvPr id="7" name="TextBox 6"/>
          <p:cNvSpPr txBox="1"/>
          <p:nvPr/>
        </p:nvSpPr>
        <p:spPr>
          <a:xfrm>
            <a:off x="1270694" y="2884895"/>
            <a:ext cx="7820297" cy="322217"/>
          </a:xfrm>
          <a:prstGeom prst="rect">
            <a:avLst/>
          </a:prstGeom>
          <a:noFill/>
        </p:spPr>
        <p:txBody>
          <a:bodyPr vert="horz" wrap="square" lIns="91440" tIns="45720" rIns="91440" bIns="45720" rtlCol="0" anchor="t">
            <a:normAutofit/>
          </a:bodyPr>
          <a:lstStyle/>
          <a:p>
            <a:r>
              <a:rPr lang="en-US" sz="1400" dirty="0">
                <a:solidFill>
                  <a:schemeClr val="accent1"/>
                </a:solidFill>
                <a:latin typeface="Arial"/>
                <a:cs typeface="Arial"/>
              </a:rPr>
              <a:t>ALL </a:t>
            </a:r>
            <a:r>
              <a:rPr lang="en-US" sz="1400" dirty="0">
                <a:latin typeface="Arial"/>
                <a:cs typeface="Arial"/>
              </a:rPr>
              <a:t>– All nodes in the cluster must confirm (even non-local nodes)</a:t>
            </a:r>
          </a:p>
        </p:txBody>
      </p:sp>
      <p:sp>
        <p:nvSpPr>
          <p:cNvPr id="8" name="TextBox 7"/>
          <p:cNvSpPr txBox="1"/>
          <p:nvPr/>
        </p:nvSpPr>
        <p:spPr>
          <a:xfrm>
            <a:off x="1270695" y="3211466"/>
            <a:ext cx="7820297" cy="322217"/>
          </a:xfrm>
          <a:prstGeom prst="rect">
            <a:avLst/>
          </a:prstGeom>
          <a:noFill/>
        </p:spPr>
        <p:txBody>
          <a:bodyPr vert="horz" wrap="square" lIns="91440" tIns="45720" rIns="91440" bIns="45720" rtlCol="0" anchor="t">
            <a:normAutofit/>
          </a:bodyPr>
          <a:lstStyle/>
          <a:p>
            <a:r>
              <a:rPr lang="en-US" sz="1400" dirty="0">
                <a:solidFill>
                  <a:schemeClr val="accent1"/>
                </a:solidFill>
                <a:latin typeface="Arial"/>
                <a:cs typeface="Arial"/>
              </a:rPr>
              <a:t>QUORUM </a:t>
            </a:r>
            <a:r>
              <a:rPr lang="en-US" sz="1400" dirty="0">
                <a:latin typeface="Arial"/>
                <a:cs typeface="Arial"/>
              </a:rPr>
              <a:t>– A quorum of nodes (half the replication factor plus one) in the cluster must confirm </a:t>
            </a:r>
          </a:p>
        </p:txBody>
      </p:sp>
      <p:sp>
        <p:nvSpPr>
          <p:cNvPr id="9" name="TextBox 8"/>
          <p:cNvSpPr txBox="1"/>
          <p:nvPr/>
        </p:nvSpPr>
        <p:spPr>
          <a:xfrm>
            <a:off x="1270695" y="3533683"/>
            <a:ext cx="7820297" cy="322217"/>
          </a:xfrm>
          <a:prstGeom prst="rect">
            <a:avLst/>
          </a:prstGeom>
          <a:noFill/>
        </p:spPr>
        <p:txBody>
          <a:bodyPr vert="horz" wrap="square" lIns="91440" tIns="45720" rIns="91440" bIns="45720" rtlCol="0" anchor="t">
            <a:normAutofit/>
          </a:bodyPr>
          <a:lstStyle/>
          <a:p>
            <a:r>
              <a:rPr lang="en-US" sz="1400" dirty="0">
                <a:solidFill>
                  <a:schemeClr val="accent1"/>
                </a:solidFill>
                <a:latin typeface="Arial"/>
                <a:cs typeface="Arial"/>
              </a:rPr>
              <a:t>ONE / TWO / THREE </a:t>
            </a:r>
            <a:r>
              <a:rPr lang="en-US" sz="1400" dirty="0">
                <a:latin typeface="Arial"/>
                <a:cs typeface="Arial"/>
              </a:rPr>
              <a:t>– One, two or three nodes in the cluster must confirm</a:t>
            </a:r>
          </a:p>
        </p:txBody>
      </p:sp>
      <p:sp>
        <p:nvSpPr>
          <p:cNvPr id="10" name="TextBox 9"/>
          <p:cNvSpPr txBox="1"/>
          <p:nvPr/>
        </p:nvSpPr>
        <p:spPr>
          <a:xfrm>
            <a:off x="1270695" y="3855900"/>
            <a:ext cx="7820297" cy="322217"/>
          </a:xfrm>
          <a:prstGeom prst="rect">
            <a:avLst/>
          </a:prstGeom>
          <a:noFill/>
        </p:spPr>
        <p:txBody>
          <a:bodyPr vert="horz" wrap="square" lIns="91440" tIns="45720" rIns="91440" bIns="45720" rtlCol="0" anchor="t">
            <a:normAutofit/>
          </a:bodyPr>
          <a:lstStyle/>
          <a:p>
            <a:r>
              <a:rPr lang="en-US" sz="1400" dirty="0">
                <a:solidFill>
                  <a:schemeClr val="accent1"/>
                </a:solidFill>
                <a:latin typeface="Arial"/>
                <a:cs typeface="Arial"/>
              </a:rPr>
              <a:t>LOCAL_QUORUM </a:t>
            </a:r>
            <a:r>
              <a:rPr lang="en-US" sz="1400" dirty="0">
                <a:latin typeface="Arial"/>
                <a:cs typeface="Arial"/>
              </a:rPr>
              <a:t>– A quorum of nodes in the local data center must confirm</a:t>
            </a:r>
          </a:p>
        </p:txBody>
      </p:sp>
      <p:sp>
        <p:nvSpPr>
          <p:cNvPr id="11" name="TextBox 10"/>
          <p:cNvSpPr txBox="1"/>
          <p:nvPr/>
        </p:nvSpPr>
        <p:spPr>
          <a:xfrm>
            <a:off x="1270695" y="4178117"/>
            <a:ext cx="7820297" cy="322217"/>
          </a:xfrm>
          <a:prstGeom prst="rect">
            <a:avLst/>
          </a:prstGeom>
          <a:noFill/>
        </p:spPr>
        <p:txBody>
          <a:bodyPr vert="horz" wrap="square" lIns="91440" tIns="45720" rIns="91440" bIns="45720" rtlCol="0" anchor="t">
            <a:normAutofit/>
          </a:bodyPr>
          <a:lstStyle/>
          <a:p>
            <a:r>
              <a:rPr lang="en-US" sz="1400" dirty="0">
                <a:solidFill>
                  <a:schemeClr val="accent1"/>
                </a:solidFill>
                <a:latin typeface="Arial"/>
                <a:cs typeface="Arial"/>
              </a:rPr>
              <a:t>LOCAL_ONE </a:t>
            </a:r>
            <a:r>
              <a:rPr lang="en-US" sz="1400" dirty="0">
                <a:latin typeface="Arial"/>
                <a:cs typeface="Arial"/>
              </a:rPr>
              <a:t>– One node in the local data center must confirm</a:t>
            </a:r>
          </a:p>
        </p:txBody>
      </p:sp>
      <p:sp>
        <p:nvSpPr>
          <p:cNvPr id="3" name="TextBox 2">
            <a:extLst>
              <a:ext uri="{FF2B5EF4-FFF2-40B4-BE49-F238E27FC236}">
                <a16:creationId xmlns:a16="http://schemas.microsoft.com/office/drawing/2014/main" id="{14EABC28-1EFC-DF48-ADD1-4B6683338EE2}"/>
              </a:ext>
            </a:extLst>
          </p:cNvPr>
          <p:cNvSpPr txBox="1"/>
          <p:nvPr/>
        </p:nvSpPr>
        <p:spPr>
          <a:xfrm>
            <a:off x="1270694" y="4822006"/>
            <a:ext cx="8273143" cy="1458686"/>
          </a:xfrm>
          <a:prstGeom prst="rect">
            <a:avLst/>
          </a:prstGeom>
          <a:noFill/>
        </p:spPr>
        <p:txBody>
          <a:bodyPr vert="horz" wrap="square" lIns="91440" tIns="45720" rIns="91440" bIns="45720" rtlCol="0" anchor="t">
            <a:normAutofit/>
          </a:bodyPr>
          <a:lstStyle/>
          <a:p>
            <a:r>
              <a:rPr lang="en-US" sz="1500" dirty="0"/>
              <a:t>First set the consistency by running command:</a:t>
            </a:r>
          </a:p>
          <a:p>
            <a:r>
              <a:rPr lang="en-US" sz="1400" dirty="0"/>
              <a:t>CONSISTENCY QUORUM; </a:t>
            </a:r>
          </a:p>
          <a:p>
            <a:r>
              <a:rPr lang="en-US" sz="1600" dirty="0"/>
              <a:t>and then then run your query:</a:t>
            </a:r>
          </a:p>
          <a:p>
            <a:r>
              <a:rPr lang="en-US" sz="1400" dirty="0"/>
              <a:t>SELECT * FROM users WHERE state='TX’ </a:t>
            </a:r>
          </a:p>
          <a:p>
            <a:r>
              <a:rPr lang="en-US" sz="1600" dirty="0"/>
              <a:t>At any point you can check the consistency using:</a:t>
            </a:r>
            <a:endParaRPr lang="en-US" dirty="0"/>
          </a:p>
          <a:p>
            <a:r>
              <a:rPr lang="en-US" sz="1400" dirty="0"/>
              <a:t>CONSISTENCY;</a:t>
            </a:r>
            <a:endParaRPr lang="en-US" sz="1400" dirty="0">
              <a:solidFill>
                <a:schemeClr val="tx2"/>
              </a:solidFill>
              <a:latin typeface="Arial"/>
              <a:cs typeface="Arial"/>
            </a:endParaRPr>
          </a:p>
        </p:txBody>
      </p:sp>
    </p:spTree>
    <p:extLst>
      <p:ext uri="{BB962C8B-B14F-4D97-AF65-F5344CB8AC3E}">
        <p14:creationId xmlns:p14="http://schemas.microsoft.com/office/powerpoint/2010/main" val="204275550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51895-F4C1-284E-93DC-B4BB388DC353}"/>
              </a:ext>
            </a:extLst>
          </p:cNvPr>
          <p:cNvSpPr>
            <a:spLocks noGrp="1"/>
          </p:cNvSpPr>
          <p:nvPr>
            <p:ph type="title"/>
          </p:nvPr>
        </p:nvSpPr>
        <p:spPr/>
        <p:txBody>
          <a:bodyPr/>
          <a:lstStyle/>
          <a:p>
            <a:r>
              <a:rPr lang="en-US" dirty="0"/>
              <a:t>Conceptual Modeling in Cassandra</a:t>
            </a:r>
          </a:p>
        </p:txBody>
      </p:sp>
    </p:spTree>
    <p:extLst>
      <p:ext uri="{BB962C8B-B14F-4D97-AF65-F5344CB8AC3E}">
        <p14:creationId xmlns:p14="http://schemas.microsoft.com/office/powerpoint/2010/main" val="83456397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7911" y="411956"/>
            <a:ext cx="8403336" cy="457200"/>
          </a:xfrm>
        </p:spPr>
        <p:txBody>
          <a:bodyPr>
            <a:normAutofit fontScale="90000"/>
          </a:bodyPr>
          <a:lstStyle/>
          <a:p>
            <a:pPr algn="l" rtl="0"/>
            <a:r>
              <a:rPr lang="en-US" dirty="0"/>
              <a:t>The Conceptual Model</a:t>
            </a:r>
          </a:p>
        </p:txBody>
      </p:sp>
      <p:sp>
        <p:nvSpPr>
          <p:cNvPr id="3" name="Content Placeholder 2"/>
          <p:cNvSpPr>
            <a:spLocks noGrp="1"/>
          </p:cNvSpPr>
          <p:nvPr>
            <p:ph idx="1"/>
          </p:nvPr>
        </p:nvSpPr>
        <p:spPr/>
        <p:txBody>
          <a:bodyPr/>
          <a:lstStyle/>
          <a:p>
            <a:pPr algn="l" rtl="0"/>
            <a:r>
              <a:rPr lang="en-US" dirty="0">
                <a:solidFill>
                  <a:schemeClr val="tx1"/>
                </a:solidFill>
              </a:rPr>
              <a:t>Don’t think </a:t>
            </a:r>
            <a:r>
              <a:rPr lang="en-US" i="1" dirty="0">
                <a:solidFill>
                  <a:schemeClr val="tx1"/>
                </a:solidFill>
              </a:rPr>
              <a:t>relational table</a:t>
            </a:r>
            <a:r>
              <a:rPr lang="en-US" dirty="0">
                <a:solidFill>
                  <a:schemeClr val="tx1"/>
                </a:solidFill>
              </a:rPr>
              <a:t>. Instead, think </a:t>
            </a:r>
            <a:r>
              <a:rPr lang="en-US" i="1" dirty="0">
                <a:solidFill>
                  <a:schemeClr val="tx1"/>
                </a:solidFill>
              </a:rPr>
              <a:t>nested sorted map</a:t>
            </a:r>
          </a:p>
          <a:p>
            <a:pPr lvl="1" algn="l" rtl="0"/>
            <a:r>
              <a:rPr lang="en-US" dirty="0"/>
              <a:t>A row key maps to a row, the column keys in a row are sorted, can be nested</a:t>
            </a:r>
          </a:p>
          <a:p>
            <a:pPr algn="l" rtl="0"/>
            <a:r>
              <a:rPr lang="en-US" dirty="0">
                <a:solidFill>
                  <a:schemeClr val="tx1"/>
                </a:solidFill>
              </a:rPr>
              <a:t>A map gives efficient key lookup, and the sorted column keys gives efficient range scans</a:t>
            </a:r>
          </a:p>
        </p:txBody>
      </p:sp>
      <p:pic>
        <p:nvPicPr>
          <p:cNvPr id="5" name="Picture 4" descr="Graphical user interface, application, table&#10;&#10;Description automatically generated">
            <a:extLst>
              <a:ext uri="{FF2B5EF4-FFF2-40B4-BE49-F238E27FC236}">
                <a16:creationId xmlns:a16="http://schemas.microsoft.com/office/drawing/2014/main" id="{D2849B59-B495-754E-AB4B-7ACC6DEA5A4F}"/>
              </a:ext>
            </a:extLst>
          </p:cNvPr>
          <p:cNvPicPr>
            <a:picLocks noChangeAspect="1"/>
          </p:cNvPicPr>
          <p:nvPr/>
        </p:nvPicPr>
        <p:blipFill>
          <a:blip r:embed="rId2"/>
          <a:stretch>
            <a:fillRect/>
          </a:stretch>
        </p:blipFill>
        <p:spPr>
          <a:xfrm>
            <a:off x="2176598" y="3749039"/>
            <a:ext cx="7315200" cy="2044700"/>
          </a:xfrm>
          <a:prstGeom prst="rect">
            <a:avLst/>
          </a:prstGeom>
        </p:spPr>
      </p:pic>
    </p:spTree>
    <p:extLst>
      <p:ext uri="{BB962C8B-B14F-4D97-AF65-F5344CB8AC3E}">
        <p14:creationId xmlns:p14="http://schemas.microsoft.com/office/powerpoint/2010/main" val="13813238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8675" y="487680"/>
            <a:ext cx="8403336" cy="457200"/>
          </a:xfrm>
        </p:spPr>
        <p:txBody>
          <a:bodyPr>
            <a:normAutofit fontScale="90000"/>
          </a:bodyPr>
          <a:lstStyle/>
          <a:p>
            <a:pPr algn="l" rtl="0"/>
            <a:r>
              <a:rPr lang="en-US" dirty="0"/>
              <a:t>Data Modelling in Cassandra</a:t>
            </a:r>
          </a:p>
        </p:txBody>
      </p:sp>
      <p:sp>
        <p:nvSpPr>
          <p:cNvPr id="3" name="Content Placeholder 2"/>
          <p:cNvSpPr>
            <a:spLocks noGrp="1"/>
          </p:cNvSpPr>
          <p:nvPr>
            <p:ph idx="1"/>
          </p:nvPr>
        </p:nvSpPr>
        <p:spPr/>
        <p:txBody>
          <a:bodyPr>
            <a:normAutofit fontScale="92500" lnSpcReduction="10000"/>
          </a:bodyPr>
          <a:lstStyle/>
          <a:p>
            <a:pPr algn="l" rtl="0"/>
            <a:r>
              <a:rPr lang="en-US" b="1" dirty="0">
                <a:solidFill>
                  <a:schemeClr val="tx1"/>
                </a:solidFill>
              </a:rPr>
              <a:t>Model column families around query patterns</a:t>
            </a:r>
          </a:p>
          <a:p>
            <a:pPr lvl="1" algn="l" rtl="0"/>
            <a:r>
              <a:rPr lang="en-US" dirty="0"/>
              <a:t>Secondary indexes and complex SQL (JOIN, ORDER BY, GROUP BY) will not work as they do in your favorite RDBMS</a:t>
            </a:r>
          </a:p>
          <a:p>
            <a:pPr lvl="1" algn="l" rtl="0"/>
            <a:r>
              <a:rPr lang="en-US" dirty="0"/>
              <a:t>Identify the most frequent query patterns and isolate the less frequent</a:t>
            </a:r>
          </a:p>
          <a:p>
            <a:pPr lvl="1" algn="l" rtl="0"/>
            <a:r>
              <a:rPr lang="en-US" dirty="0"/>
              <a:t>Consider which queries are sensitive to latency and which are not</a:t>
            </a:r>
          </a:p>
          <a:p>
            <a:pPr algn="l" rtl="0"/>
            <a:r>
              <a:rPr lang="en-US" i="1" dirty="0">
                <a:solidFill>
                  <a:schemeClr val="tx1"/>
                </a:solidFill>
              </a:rPr>
              <a:t>But, start your design with entities and relationships</a:t>
            </a:r>
          </a:p>
          <a:p>
            <a:pPr lvl="1" algn="l" rtl="0"/>
            <a:r>
              <a:rPr lang="en-US" dirty="0"/>
              <a:t>It is important to understand and start with entities / relationships, then evolve the model around query patterns, by de-normalizing and duplicating</a:t>
            </a:r>
          </a:p>
          <a:p>
            <a:pPr algn="l" rtl="0"/>
            <a:r>
              <a:rPr lang="en-US" dirty="0">
                <a:solidFill>
                  <a:schemeClr val="tx1"/>
                </a:solidFill>
              </a:rPr>
              <a:t>Remember the model of the nested sorted map, and think how you can organize data into that map in order to satisfy your query requirements, e.g., fast look-up, ordering, grouping, filtering</a:t>
            </a:r>
          </a:p>
          <a:p>
            <a:pPr lvl="1" algn="l" rtl="0"/>
            <a:r>
              <a:rPr lang="en-US" dirty="0"/>
              <a:t>When you hold a hammer, everything looks like a nail</a:t>
            </a:r>
          </a:p>
        </p:txBody>
      </p:sp>
    </p:spTree>
    <p:extLst>
      <p:ext uri="{BB962C8B-B14F-4D97-AF65-F5344CB8AC3E}">
        <p14:creationId xmlns:p14="http://schemas.microsoft.com/office/powerpoint/2010/main" val="3418081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54E2F-B53B-1D48-8A4B-821EA252D795}"/>
              </a:ext>
            </a:extLst>
          </p:cNvPr>
          <p:cNvSpPr>
            <a:spLocks noGrp="1"/>
          </p:cNvSpPr>
          <p:nvPr>
            <p:ph type="title"/>
          </p:nvPr>
        </p:nvSpPr>
        <p:spPr/>
        <p:txBody>
          <a:bodyPr/>
          <a:lstStyle/>
          <a:p>
            <a:r>
              <a:rPr lang="en-US" dirty="0"/>
              <a:t>What about NoSQL?</a:t>
            </a:r>
          </a:p>
        </p:txBody>
      </p:sp>
      <p:sp>
        <p:nvSpPr>
          <p:cNvPr id="3" name="Content Placeholder 2">
            <a:extLst>
              <a:ext uri="{FF2B5EF4-FFF2-40B4-BE49-F238E27FC236}">
                <a16:creationId xmlns:a16="http://schemas.microsoft.com/office/drawing/2014/main" id="{0FADFB5B-69AA-2C4D-9B66-9B8B72CDFF66}"/>
              </a:ext>
            </a:extLst>
          </p:cNvPr>
          <p:cNvSpPr>
            <a:spLocks noGrp="1"/>
          </p:cNvSpPr>
          <p:nvPr>
            <p:ph idx="1"/>
          </p:nvPr>
        </p:nvSpPr>
        <p:spPr/>
        <p:txBody>
          <a:bodyPr/>
          <a:lstStyle/>
          <a:p>
            <a:r>
              <a:rPr lang="en-US" dirty="0"/>
              <a:t>Key-Value store</a:t>
            </a:r>
          </a:p>
          <a:p>
            <a:pPr lvl="1"/>
            <a:r>
              <a:rPr lang="en-US" dirty="0"/>
              <a:t>Only one column</a:t>
            </a:r>
          </a:p>
          <a:p>
            <a:pPr lvl="1"/>
            <a:r>
              <a:rPr lang="en-US" dirty="0"/>
              <a:t>Basically row oriented</a:t>
            </a:r>
          </a:p>
          <a:p>
            <a:r>
              <a:rPr lang="en-US" dirty="0"/>
              <a:t>Document DB</a:t>
            </a:r>
          </a:p>
          <a:p>
            <a:pPr lvl="1"/>
            <a:r>
              <a:rPr lang="en-US" dirty="0"/>
              <a:t>Document is all stored together</a:t>
            </a:r>
          </a:p>
          <a:p>
            <a:pPr lvl="1"/>
            <a:r>
              <a:rPr lang="en-US" dirty="0"/>
              <a:t>Essentially row oriented</a:t>
            </a:r>
          </a:p>
          <a:p>
            <a:pPr lvl="1"/>
            <a:endParaRPr lang="en-US" dirty="0"/>
          </a:p>
          <a:p>
            <a:r>
              <a:rPr lang="en-US" dirty="0"/>
              <a:t>Is there any other choice?</a:t>
            </a:r>
          </a:p>
        </p:txBody>
      </p:sp>
    </p:spTree>
    <p:extLst>
      <p:ext uri="{BB962C8B-B14F-4D97-AF65-F5344CB8AC3E}">
        <p14:creationId xmlns:p14="http://schemas.microsoft.com/office/powerpoint/2010/main" val="19779934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8675" y="533861"/>
            <a:ext cx="8403336" cy="457200"/>
          </a:xfrm>
        </p:spPr>
        <p:txBody>
          <a:bodyPr>
            <a:normAutofit fontScale="90000"/>
          </a:bodyPr>
          <a:lstStyle/>
          <a:p>
            <a:pPr algn="l" rtl="0"/>
            <a:r>
              <a:rPr lang="en-US" dirty="0"/>
              <a:t>De-normalization</a:t>
            </a:r>
          </a:p>
        </p:txBody>
      </p:sp>
      <p:sp>
        <p:nvSpPr>
          <p:cNvPr id="3" name="Content Placeholder 2"/>
          <p:cNvSpPr>
            <a:spLocks noGrp="1"/>
          </p:cNvSpPr>
          <p:nvPr>
            <p:ph idx="1"/>
          </p:nvPr>
        </p:nvSpPr>
        <p:spPr>
          <a:xfrm>
            <a:off x="869210" y="1294939"/>
            <a:ext cx="6483659" cy="5029200"/>
          </a:xfrm>
        </p:spPr>
        <p:txBody>
          <a:bodyPr>
            <a:normAutofit lnSpcReduction="10000"/>
          </a:bodyPr>
          <a:lstStyle/>
          <a:p>
            <a:pPr algn="l" rtl="0"/>
            <a:r>
              <a:rPr lang="en-US" b="1" dirty="0">
                <a:solidFill>
                  <a:schemeClr val="tx1"/>
                </a:solidFill>
              </a:rPr>
              <a:t>De-normalize and duplicate for read performance</a:t>
            </a:r>
          </a:p>
          <a:p>
            <a:pPr algn="l" rtl="0"/>
            <a:r>
              <a:rPr lang="en-US" i="1" dirty="0">
                <a:solidFill>
                  <a:schemeClr val="tx1"/>
                </a:solidFill>
              </a:rPr>
              <a:t>But don’t de-normalize if you don’t need to. It’s about finding the right balance</a:t>
            </a:r>
          </a:p>
          <a:p>
            <a:pPr algn="l" rtl="0"/>
            <a:r>
              <a:rPr lang="en-US" dirty="0">
                <a:solidFill>
                  <a:schemeClr val="tx1"/>
                </a:solidFill>
              </a:rPr>
              <a:t>Remember:</a:t>
            </a:r>
          </a:p>
          <a:p>
            <a:pPr lvl="1" algn="l" rtl="0"/>
            <a:r>
              <a:rPr lang="en-US" dirty="0"/>
              <a:t>Speed is important</a:t>
            </a:r>
          </a:p>
          <a:p>
            <a:pPr lvl="1" algn="l" rtl="0"/>
            <a:r>
              <a:rPr lang="en-US" dirty="0"/>
              <a:t>Disk is cheap</a:t>
            </a:r>
          </a:p>
          <a:p>
            <a:pPr algn="l" rtl="0"/>
            <a:r>
              <a:rPr lang="en-US" dirty="0">
                <a:solidFill>
                  <a:schemeClr val="tx1"/>
                </a:solidFill>
              </a:rPr>
              <a:t>The best analogy for this process is the Oracle materialized view. Instead of just storing pointers to data, a materialized view makes a true copy of the data. You should expect to have multiple copies of (part of) your data</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2199" y="3964330"/>
            <a:ext cx="4514452" cy="1828800"/>
          </a:xfrm>
          <a:prstGeom prst="rect">
            <a:avLst/>
          </a:prstGeom>
        </p:spPr>
      </p:pic>
      <p:pic>
        <p:nvPicPr>
          <p:cNvPr id="6" name="Content Placeholder 3" descr="beer1.JPG"/>
          <p:cNvPicPr>
            <a:picLocks noGrp="1" noChangeAspect="1"/>
          </p:cNvPicPr>
          <p:nvPr/>
        </p:nvPicPr>
        <p:blipFill>
          <a:blip r:embed="rId3" cstate="print"/>
          <a:stretch>
            <a:fillRect/>
          </a:stretch>
        </p:blipFill>
        <p:spPr>
          <a:xfrm>
            <a:off x="9542228" y="384313"/>
            <a:ext cx="2176005" cy="2727043"/>
          </a:xfrm>
          <a:prstGeom prst="rect">
            <a:avLst/>
          </a:prstGeom>
        </p:spPr>
      </p:pic>
    </p:spTree>
    <p:extLst>
      <p:ext uri="{BB962C8B-B14F-4D97-AF65-F5344CB8AC3E}">
        <p14:creationId xmlns:p14="http://schemas.microsoft.com/office/powerpoint/2010/main" val="8426646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4094" y="487680"/>
            <a:ext cx="8403336" cy="457200"/>
          </a:xfrm>
        </p:spPr>
        <p:txBody>
          <a:bodyPr>
            <a:normAutofit fontScale="90000"/>
          </a:bodyPr>
          <a:lstStyle/>
          <a:p>
            <a:pPr algn="l" rtl="0"/>
            <a:r>
              <a:rPr lang="en-US" dirty="0"/>
              <a:t>Row and Column Keys</a:t>
            </a:r>
          </a:p>
        </p:txBody>
      </p:sp>
      <p:sp>
        <p:nvSpPr>
          <p:cNvPr id="3" name="Content Placeholder 2"/>
          <p:cNvSpPr>
            <a:spLocks noGrp="1"/>
          </p:cNvSpPr>
          <p:nvPr>
            <p:ph idx="1"/>
          </p:nvPr>
        </p:nvSpPr>
        <p:spPr/>
        <p:txBody>
          <a:bodyPr>
            <a:normAutofit fontScale="92500" lnSpcReduction="10000"/>
          </a:bodyPr>
          <a:lstStyle/>
          <a:p>
            <a:pPr algn="l" rtl="0"/>
            <a:r>
              <a:rPr lang="en-US" b="1" dirty="0">
                <a:solidFill>
                  <a:schemeClr val="tx1"/>
                </a:solidFill>
              </a:rPr>
              <a:t>Make sure row key and column key are unique</a:t>
            </a:r>
          </a:p>
          <a:p>
            <a:pPr lvl="1" algn="l" rtl="0"/>
            <a:r>
              <a:rPr lang="en-US" dirty="0"/>
              <a:t>Otherwise, data could get accidentally overwritten</a:t>
            </a:r>
          </a:p>
          <a:p>
            <a:pPr lvl="2" algn="l" rtl="0"/>
            <a:r>
              <a:rPr lang="en-US" dirty="0"/>
              <a:t>There is no in-place update in Cassandra - it is always an </a:t>
            </a:r>
            <a:r>
              <a:rPr lang="en-US" dirty="0" err="1"/>
              <a:t>upsert</a:t>
            </a:r>
            <a:r>
              <a:rPr lang="en-US" dirty="0"/>
              <a:t> </a:t>
            </a:r>
          </a:p>
          <a:p>
            <a:pPr lvl="2" algn="l" rtl="0"/>
            <a:r>
              <a:rPr lang="en-US" dirty="0"/>
              <a:t>If you accidentally insert data with an existing row or column key, the previous value will be silently overwritten without any error. The change will not be versioned, and the old data will be gone</a:t>
            </a:r>
          </a:p>
          <a:p>
            <a:pPr lvl="3" algn="l" rtl="0"/>
            <a:r>
              <a:rPr lang="en-US" dirty="0"/>
              <a:t>(A secret: the data is still there until the next compaction – you just can’t read it)</a:t>
            </a:r>
          </a:p>
          <a:p>
            <a:pPr lvl="3" algn="l" rtl="0"/>
            <a:r>
              <a:rPr lang="en-US" dirty="0"/>
              <a:t>Last write wins</a:t>
            </a:r>
          </a:p>
          <a:p>
            <a:pPr algn="l" rtl="0"/>
            <a:r>
              <a:rPr lang="en-US" b="1" dirty="0">
                <a:solidFill>
                  <a:schemeClr val="tx1"/>
                </a:solidFill>
              </a:rPr>
              <a:t>Keep the column name short</a:t>
            </a:r>
          </a:p>
          <a:p>
            <a:pPr lvl="1" algn="l" rtl="0"/>
            <a:r>
              <a:rPr lang="en-US" dirty="0"/>
              <a:t>Because it is stored repeatedly</a:t>
            </a:r>
          </a:p>
          <a:p>
            <a:pPr lvl="1" algn="l" rtl="0"/>
            <a:r>
              <a:rPr lang="en-US" dirty="0"/>
              <a:t>Max column key (and row key) size = 64KB</a:t>
            </a:r>
          </a:p>
          <a:p>
            <a:pPr algn="l" rtl="0"/>
            <a:r>
              <a:rPr lang="en-US" b="1" dirty="0">
                <a:solidFill>
                  <a:schemeClr val="tx1"/>
                </a:solidFill>
              </a:rPr>
              <a:t>Storing values in column names is perfectly OK</a:t>
            </a:r>
          </a:p>
          <a:p>
            <a:pPr lvl="1" algn="l" rtl="0"/>
            <a:r>
              <a:rPr lang="en-US" dirty="0"/>
              <a:t>Motivation: column names are stored in sort order, but column values are not</a:t>
            </a:r>
          </a:p>
        </p:txBody>
      </p:sp>
    </p:spTree>
    <p:extLst>
      <p:ext uri="{BB962C8B-B14F-4D97-AF65-F5344CB8AC3E}">
        <p14:creationId xmlns:p14="http://schemas.microsoft.com/office/powerpoint/2010/main" val="9360499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576470" y="1537427"/>
            <a:ext cx="9786730" cy="5062156"/>
          </a:xfrm>
        </p:spPr>
        <p:txBody>
          <a:bodyPr>
            <a:normAutofit fontScale="70000" lnSpcReduction="20000"/>
          </a:bodyPr>
          <a:lstStyle/>
          <a:p>
            <a:pPr marL="285750" indent="-285750"/>
            <a:r>
              <a:rPr lang="en-US" dirty="0"/>
              <a:t>Since Cassandra doesn’t have foreign keys how would I model a parent / child relationship between data?</a:t>
            </a:r>
          </a:p>
          <a:p>
            <a:pPr marL="285750" indent="-285750"/>
            <a:r>
              <a:rPr lang="en-US" dirty="0"/>
              <a:t>As an example, this is how you could model a number of companies and their employees:</a:t>
            </a:r>
          </a:p>
          <a:p>
            <a:pPr marL="285750" indent="-285750"/>
            <a:endParaRPr lang="en-US" dirty="0"/>
          </a:p>
          <a:p>
            <a:pPr marL="285750" indent="-285750"/>
            <a:endParaRPr lang="en-US" dirty="0"/>
          </a:p>
          <a:p>
            <a:pPr marL="285750" indent="-285750"/>
            <a:endParaRPr lang="en-US" dirty="0"/>
          </a:p>
          <a:p>
            <a:pPr marL="285750" indent="-285750"/>
            <a:endParaRPr lang="en-US" dirty="0"/>
          </a:p>
          <a:p>
            <a:pPr marL="285750" indent="-285750"/>
            <a:endParaRPr lang="en-US" dirty="0"/>
          </a:p>
          <a:p>
            <a:pPr marL="285750" indent="-285750"/>
            <a:endParaRPr lang="en-US" dirty="0"/>
          </a:p>
          <a:p>
            <a:pPr marL="285750" indent="-285750"/>
            <a:endParaRPr lang="en-US" dirty="0"/>
          </a:p>
          <a:p>
            <a:pPr marL="285750" indent="-285750"/>
            <a:endParaRPr lang="en-US" dirty="0"/>
          </a:p>
          <a:p>
            <a:pPr marL="285750" indent="-285750"/>
            <a:endParaRPr lang="en-US" dirty="0"/>
          </a:p>
          <a:p>
            <a:pPr marL="285750" indent="-285750"/>
            <a:endParaRPr lang="en-US" dirty="0"/>
          </a:p>
          <a:p>
            <a:pPr marL="285750" indent="-285750"/>
            <a:r>
              <a:rPr lang="en-US" dirty="0"/>
              <a:t>This schema would allow you to query the employee table using the </a:t>
            </a:r>
            <a:r>
              <a:rPr lang="en-US" dirty="0" err="1">
                <a:solidFill>
                  <a:schemeClr val="accent1"/>
                </a:solidFill>
              </a:rPr>
              <a:t>company_id</a:t>
            </a:r>
            <a:r>
              <a:rPr lang="en-US" dirty="0"/>
              <a:t> to retrieve all the employees for a specific company.</a:t>
            </a:r>
          </a:p>
        </p:txBody>
      </p:sp>
      <p:sp>
        <p:nvSpPr>
          <p:cNvPr id="4" name="Title 3"/>
          <p:cNvSpPr>
            <a:spLocks noGrp="1"/>
          </p:cNvSpPr>
          <p:nvPr>
            <p:ph type="title"/>
          </p:nvPr>
        </p:nvSpPr>
        <p:spPr/>
        <p:txBody>
          <a:bodyPr>
            <a:normAutofit/>
          </a:bodyPr>
          <a:lstStyle/>
          <a:p>
            <a:r>
              <a:rPr lang="en-US" sz="2400" dirty="0"/>
              <a:t>Parent-child relationships</a:t>
            </a:r>
          </a:p>
        </p:txBody>
      </p:sp>
      <p:graphicFrame>
        <p:nvGraphicFramePr>
          <p:cNvPr id="6" name="Table 5"/>
          <p:cNvGraphicFramePr>
            <a:graphicFrameLocks noGrp="1"/>
          </p:cNvGraphicFramePr>
          <p:nvPr/>
        </p:nvGraphicFramePr>
        <p:xfrm>
          <a:off x="2355549" y="2719072"/>
          <a:ext cx="7563510" cy="914400"/>
        </p:xfrm>
        <a:graphic>
          <a:graphicData uri="http://schemas.openxmlformats.org/drawingml/2006/table">
            <a:tbl>
              <a:tblPr firstRow="1" bandRow="1">
                <a:tableStyleId>{5C22544A-7EE6-4342-B048-85BDC9FD1C3A}</a:tableStyleId>
              </a:tblPr>
              <a:tblGrid>
                <a:gridCol w="1606848">
                  <a:extLst>
                    <a:ext uri="{9D8B030D-6E8A-4147-A177-3AD203B41FA5}">
                      <a16:colId xmlns:a16="http://schemas.microsoft.com/office/drawing/2014/main" val="1106948951"/>
                    </a:ext>
                  </a:extLst>
                </a:gridCol>
                <a:gridCol w="5956662">
                  <a:extLst>
                    <a:ext uri="{9D8B030D-6E8A-4147-A177-3AD203B41FA5}">
                      <a16:colId xmlns:a16="http://schemas.microsoft.com/office/drawing/2014/main" val="4240686773"/>
                    </a:ext>
                  </a:extLst>
                </a:gridCol>
              </a:tblGrid>
              <a:tr h="280368">
                <a:tc>
                  <a:txBody>
                    <a:bodyPr/>
                    <a:lstStyle/>
                    <a:p>
                      <a:r>
                        <a:rPr lang="en-US" sz="1400" dirty="0" err="1"/>
                        <a:t>company_id</a:t>
                      </a:r>
                      <a:endParaRPr lang="en-US" sz="1400" dirty="0"/>
                    </a:p>
                  </a:txBody>
                  <a:tcPr/>
                </a:tc>
                <a:tc>
                  <a:txBody>
                    <a:bodyPr/>
                    <a:lstStyle/>
                    <a:p>
                      <a:r>
                        <a:rPr lang="en-US" sz="1400" dirty="0"/>
                        <a:t>name</a:t>
                      </a:r>
                    </a:p>
                  </a:txBody>
                  <a:tcPr/>
                </a:tc>
                <a:extLst>
                  <a:ext uri="{0D108BD9-81ED-4DB2-BD59-A6C34878D82A}">
                    <a16:rowId xmlns:a16="http://schemas.microsoft.com/office/drawing/2014/main" val="3673188195"/>
                  </a:ext>
                </a:extLst>
              </a:tr>
              <a:tr h="280368">
                <a:tc>
                  <a:txBody>
                    <a:bodyPr/>
                    <a:lstStyle/>
                    <a:p>
                      <a:r>
                        <a:rPr lang="en-US" sz="1400" dirty="0"/>
                        <a:t>1</a:t>
                      </a:r>
                    </a:p>
                  </a:txBody>
                  <a:tcPr/>
                </a:tc>
                <a:tc>
                  <a:txBody>
                    <a:bodyPr/>
                    <a:lstStyle/>
                    <a:p>
                      <a:r>
                        <a:rPr lang="en-US" sz="1400" dirty="0" err="1"/>
                        <a:t>ShoreTel</a:t>
                      </a:r>
                      <a:endParaRPr lang="en-US" sz="1400" dirty="0"/>
                    </a:p>
                  </a:txBody>
                  <a:tcPr/>
                </a:tc>
                <a:extLst>
                  <a:ext uri="{0D108BD9-81ED-4DB2-BD59-A6C34878D82A}">
                    <a16:rowId xmlns:a16="http://schemas.microsoft.com/office/drawing/2014/main" val="1604020416"/>
                  </a:ext>
                </a:extLst>
              </a:tr>
              <a:tr h="280368">
                <a:tc>
                  <a:txBody>
                    <a:bodyPr/>
                    <a:lstStyle/>
                    <a:p>
                      <a:r>
                        <a:rPr lang="en-US" sz="1400" dirty="0"/>
                        <a:t>2</a:t>
                      </a:r>
                    </a:p>
                  </a:txBody>
                  <a:tcPr/>
                </a:tc>
                <a:tc>
                  <a:txBody>
                    <a:bodyPr/>
                    <a:lstStyle/>
                    <a:p>
                      <a:r>
                        <a:rPr lang="en-US" sz="1400" dirty="0"/>
                        <a:t>Erik’s Company</a:t>
                      </a:r>
                    </a:p>
                  </a:txBody>
                  <a:tcPr/>
                </a:tc>
                <a:extLst>
                  <a:ext uri="{0D108BD9-81ED-4DB2-BD59-A6C34878D82A}">
                    <a16:rowId xmlns:a16="http://schemas.microsoft.com/office/drawing/2014/main" val="1395428226"/>
                  </a:ext>
                </a:extLst>
              </a:tr>
            </a:tbl>
          </a:graphicData>
        </a:graphic>
      </p:graphicFrame>
      <p:sp>
        <p:nvSpPr>
          <p:cNvPr id="7" name="TextBox 6"/>
          <p:cNvSpPr txBox="1"/>
          <p:nvPr/>
        </p:nvSpPr>
        <p:spPr>
          <a:xfrm>
            <a:off x="2355552" y="2444752"/>
            <a:ext cx="4188823" cy="274320"/>
          </a:xfrm>
          <a:prstGeom prst="rect">
            <a:avLst/>
          </a:prstGeom>
          <a:noFill/>
        </p:spPr>
        <p:txBody>
          <a:bodyPr vert="horz" wrap="square" lIns="91440" tIns="45720" rIns="91440" bIns="45720" rtlCol="0" anchor="t">
            <a:noAutofit/>
          </a:bodyPr>
          <a:lstStyle/>
          <a:p>
            <a:r>
              <a:rPr lang="en-US" sz="1400" dirty="0">
                <a:solidFill>
                  <a:schemeClr val="accent1"/>
                </a:solidFill>
                <a:latin typeface="Arial"/>
                <a:cs typeface="Arial"/>
              </a:rPr>
              <a:t>Table: company, Primary Key: (</a:t>
            </a:r>
            <a:r>
              <a:rPr lang="en-US" sz="1400" dirty="0" err="1">
                <a:solidFill>
                  <a:schemeClr val="accent1"/>
                </a:solidFill>
                <a:latin typeface="Arial"/>
                <a:cs typeface="Arial"/>
              </a:rPr>
              <a:t>company_id</a:t>
            </a:r>
            <a:r>
              <a:rPr lang="en-US" sz="1400" dirty="0">
                <a:solidFill>
                  <a:schemeClr val="accent1"/>
                </a:solidFill>
                <a:latin typeface="Arial"/>
                <a:cs typeface="Arial"/>
              </a:rPr>
              <a:t>)</a:t>
            </a:r>
          </a:p>
        </p:txBody>
      </p:sp>
      <p:graphicFrame>
        <p:nvGraphicFramePr>
          <p:cNvPr id="8" name="Table 7"/>
          <p:cNvGraphicFramePr>
            <a:graphicFrameLocks noGrp="1"/>
          </p:cNvGraphicFramePr>
          <p:nvPr/>
        </p:nvGraphicFramePr>
        <p:xfrm>
          <a:off x="2355551" y="4002400"/>
          <a:ext cx="7563508" cy="1524000"/>
        </p:xfrm>
        <a:graphic>
          <a:graphicData uri="http://schemas.openxmlformats.org/drawingml/2006/table">
            <a:tbl>
              <a:tblPr firstRow="1" bandRow="1">
                <a:tableStyleId>{5C22544A-7EE6-4342-B048-85BDC9FD1C3A}</a:tableStyleId>
              </a:tblPr>
              <a:tblGrid>
                <a:gridCol w="1890877">
                  <a:extLst>
                    <a:ext uri="{9D8B030D-6E8A-4147-A177-3AD203B41FA5}">
                      <a16:colId xmlns:a16="http://schemas.microsoft.com/office/drawing/2014/main" val="2564240984"/>
                    </a:ext>
                  </a:extLst>
                </a:gridCol>
                <a:gridCol w="1890877">
                  <a:extLst>
                    <a:ext uri="{9D8B030D-6E8A-4147-A177-3AD203B41FA5}">
                      <a16:colId xmlns:a16="http://schemas.microsoft.com/office/drawing/2014/main" val="249696590"/>
                    </a:ext>
                  </a:extLst>
                </a:gridCol>
                <a:gridCol w="1890877">
                  <a:extLst>
                    <a:ext uri="{9D8B030D-6E8A-4147-A177-3AD203B41FA5}">
                      <a16:colId xmlns:a16="http://schemas.microsoft.com/office/drawing/2014/main" val="761659361"/>
                    </a:ext>
                  </a:extLst>
                </a:gridCol>
                <a:gridCol w="1890877">
                  <a:extLst>
                    <a:ext uri="{9D8B030D-6E8A-4147-A177-3AD203B41FA5}">
                      <a16:colId xmlns:a16="http://schemas.microsoft.com/office/drawing/2014/main" val="2771449575"/>
                    </a:ext>
                  </a:extLst>
                </a:gridCol>
              </a:tblGrid>
              <a:tr h="265212">
                <a:tc>
                  <a:txBody>
                    <a:bodyPr/>
                    <a:lstStyle/>
                    <a:p>
                      <a:r>
                        <a:rPr lang="en-US" sz="1400" dirty="0" err="1"/>
                        <a:t>company_id</a:t>
                      </a:r>
                      <a:endParaRPr lang="en-US" sz="1400" dirty="0"/>
                    </a:p>
                  </a:txBody>
                  <a:tcPr/>
                </a:tc>
                <a:tc>
                  <a:txBody>
                    <a:bodyPr/>
                    <a:lstStyle/>
                    <a:p>
                      <a:r>
                        <a:rPr lang="en-US" sz="1400" dirty="0" err="1"/>
                        <a:t>employee_id</a:t>
                      </a:r>
                      <a:endParaRPr lang="en-US" sz="1400" dirty="0"/>
                    </a:p>
                  </a:txBody>
                  <a:tcPr/>
                </a:tc>
                <a:tc>
                  <a:txBody>
                    <a:bodyPr/>
                    <a:lstStyle/>
                    <a:p>
                      <a:r>
                        <a:rPr lang="en-US" sz="1400" dirty="0" err="1"/>
                        <a:t>first_name</a:t>
                      </a:r>
                      <a:endParaRPr lang="en-US" sz="1400" dirty="0"/>
                    </a:p>
                  </a:txBody>
                  <a:tcPr/>
                </a:tc>
                <a:tc>
                  <a:txBody>
                    <a:bodyPr/>
                    <a:lstStyle/>
                    <a:p>
                      <a:r>
                        <a:rPr lang="en-US" sz="1400" dirty="0" err="1"/>
                        <a:t>last_name</a:t>
                      </a:r>
                      <a:endParaRPr lang="en-US" sz="1400" dirty="0"/>
                    </a:p>
                  </a:txBody>
                  <a:tcPr/>
                </a:tc>
                <a:extLst>
                  <a:ext uri="{0D108BD9-81ED-4DB2-BD59-A6C34878D82A}">
                    <a16:rowId xmlns:a16="http://schemas.microsoft.com/office/drawing/2014/main" val="2686888753"/>
                  </a:ext>
                </a:extLst>
              </a:tr>
              <a:tr h="265212">
                <a:tc>
                  <a:txBody>
                    <a:bodyPr/>
                    <a:lstStyle/>
                    <a:p>
                      <a:r>
                        <a:rPr lang="en-US" sz="1400" dirty="0"/>
                        <a:t>1</a:t>
                      </a:r>
                    </a:p>
                  </a:txBody>
                  <a:tcPr/>
                </a:tc>
                <a:tc>
                  <a:txBody>
                    <a:bodyPr/>
                    <a:lstStyle/>
                    <a:p>
                      <a:r>
                        <a:rPr lang="en-US" sz="1400" dirty="0"/>
                        <a:t>1</a:t>
                      </a:r>
                    </a:p>
                  </a:txBody>
                  <a:tcPr/>
                </a:tc>
                <a:tc>
                  <a:txBody>
                    <a:bodyPr/>
                    <a:lstStyle/>
                    <a:p>
                      <a:r>
                        <a:rPr lang="en-US" sz="1400" dirty="0"/>
                        <a:t>John</a:t>
                      </a:r>
                    </a:p>
                  </a:txBody>
                  <a:tcPr/>
                </a:tc>
                <a:tc>
                  <a:txBody>
                    <a:bodyPr/>
                    <a:lstStyle/>
                    <a:p>
                      <a:r>
                        <a:rPr lang="en-US" sz="1400" dirty="0"/>
                        <a:t>Doe</a:t>
                      </a:r>
                    </a:p>
                  </a:txBody>
                  <a:tcPr/>
                </a:tc>
                <a:extLst>
                  <a:ext uri="{0D108BD9-81ED-4DB2-BD59-A6C34878D82A}">
                    <a16:rowId xmlns:a16="http://schemas.microsoft.com/office/drawing/2014/main" val="3916665216"/>
                  </a:ext>
                </a:extLst>
              </a:tr>
              <a:tr h="265212">
                <a:tc>
                  <a:txBody>
                    <a:bodyPr/>
                    <a:lstStyle/>
                    <a:p>
                      <a:r>
                        <a:rPr lang="en-US" sz="1400" dirty="0"/>
                        <a:t>1</a:t>
                      </a:r>
                    </a:p>
                  </a:txBody>
                  <a:tcPr/>
                </a:tc>
                <a:tc>
                  <a:txBody>
                    <a:bodyPr/>
                    <a:lstStyle/>
                    <a:p>
                      <a:r>
                        <a:rPr lang="en-US" sz="1400" dirty="0"/>
                        <a:t>2</a:t>
                      </a:r>
                    </a:p>
                  </a:txBody>
                  <a:tcPr/>
                </a:tc>
                <a:tc>
                  <a:txBody>
                    <a:bodyPr/>
                    <a:lstStyle/>
                    <a:p>
                      <a:r>
                        <a:rPr lang="en-US" sz="1400" dirty="0"/>
                        <a:t>Jane</a:t>
                      </a:r>
                    </a:p>
                  </a:txBody>
                  <a:tcPr/>
                </a:tc>
                <a:tc>
                  <a:txBody>
                    <a:bodyPr/>
                    <a:lstStyle/>
                    <a:p>
                      <a:r>
                        <a:rPr lang="en-US" sz="1400" dirty="0"/>
                        <a:t>Doe</a:t>
                      </a:r>
                    </a:p>
                  </a:txBody>
                  <a:tcPr/>
                </a:tc>
                <a:extLst>
                  <a:ext uri="{0D108BD9-81ED-4DB2-BD59-A6C34878D82A}">
                    <a16:rowId xmlns:a16="http://schemas.microsoft.com/office/drawing/2014/main" val="1415915691"/>
                  </a:ext>
                </a:extLst>
              </a:tr>
              <a:tr h="265212">
                <a:tc>
                  <a:txBody>
                    <a:bodyPr/>
                    <a:lstStyle/>
                    <a:p>
                      <a:r>
                        <a:rPr lang="en-US" sz="1400" dirty="0"/>
                        <a:t>2</a:t>
                      </a:r>
                    </a:p>
                  </a:txBody>
                  <a:tcPr/>
                </a:tc>
                <a:tc>
                  <a:txBody>
                    <a:bodyPr/>
                    <a:lstStyle/>
                    <a:p>
                      <a:r>
                        <a:rPr lang="en-US" sz="1400" dirty="0"/>
                        <a:t>3</a:t>
                      </a:r>
                    </a:p>
                  </a:txBody>
                  <a:tcPr/>
                </a:tc>
                <a:tc>
                  <a:txBody>
                    <a:bodyPr/>
                    <a:lstStyle/>
                    <a:p>
                      <a:r>
                        <a:rPr lang="en-US" sz="1400" dirty="0"/>
                        <a:t>Erik</a:t>
                      </a:r>
                    </a:p>
                  </a:txBody>
                  <a:tcPr/>
                </a:tc>
                <a:tc>
                  <a:txBody>
                    <a:bodyPr/>
                    <a:lstStyle/>
                    <a:p>
                      <a:r>
                        <a:rPr lang="en-US" sz="1400" dirty="0"/>
                        <a:t>Davidson</a:t>
                      </a:r>
                    </a:p>
                  </a:txBody>
                  <a:tcPr/>
                </a:tc>
                <a:extLst>
                  <a:ext uri="{0D108BD9-81ED-4DB2-BD59-A6C34878D82A}">
                    <a16:rowId xmlns:a16="http://schemas.microsoft.com/office/drawing/2014/main" val="579441755"/>
                  </a:ext>
                </a:extLst>
              </a:tr>
              <a:tr h="265212">
                <a:tc>
                  <a:txBody>
                    <a:bodyPr/>
                    <a:lstStyle/>
                    <a:p>
                      <a:r>
                        <a:rPr lang="en-US" sz="1400" dirty="0"/>
                        <a:t>2</a:t>
                      </a:r>
                    </a:p>
                  </a:txBody>
                  <a:tcPr/>
                </a:tc>
                <a:tc>
                  <a:txBody>
                    <a:bodyPr/>
                    <a:lstStyle/>
                    <a:p>
                      <a:r>
                        <a:rPr lang="en-US" sz="1400" dirty="0"/>
                        <a:t>4</a:t>
                      </a:r>
                    </a:p>
                  </a:txBody>
                  <a:tcPr/>
                </a:tc>
                <a:tc>
                  <a:txBody>
                    <a:bodyPr/>
                    <a:lstStyle/>
                    <a:p>
                      <a:r>
                        <a:rPr lang="en-US" sz="1400" dirty="0"/>
                        <a:t>Grace</a:t>
                      </a:r>
                    </a:p>
                  </a:txBody>
                  <a:tcPr/>
                </a:tc>
                <a:tc>
                  <a:txBody>
                    <a:bodyPr/>
                    <a:lstStyle/>
                    <a:p>
                      <a:r>
                        <a:rPr lang="en-US" sz="1400" dirty="0"/>
                        <a:t>Hopper</a:t>
                      </a:r>
                    </a:p>
                  </a:txBody>
                  <a:tcPr/>
                </a:tc>
                <a:extLst>
                  <a:ext uri="{0D108BD9-81ED-4DB2-BD59-A6C34878D82A}">
                    <a16:rowId xmlns:a16="http://schemas.microsoft.com/office/drawing/2014/main" val="1474906809"/>
                  </a:ext>
                </a:extLst>
              </a:tr>
            </a:tbl>
          </a:graphicData>
        </a:graphic>
      </p:graphicFrame>
      <p:sp>
        <p:nvSpPr>
          <p:cNvPr id="9" name="TextBox 8"/>
          <p:cNvSpPr txBox="1"/>
          <p:nvPr/>
        </p:nvSpPr>
        <p:spPr>
          <a:xfrm>
            <a:off x="2355549" y="3728080"/>
            <a:ext cx="5155474" cy="274320"/>
          </a:xfrm>
          <a:prstGeom prst="rect">
            <a:avLst/>
          </a:prstGeom>
          <a:noFill/>
        </p:spPr>
        <p:txBody>
          <a:bodyPr vert="horz" wrap="square" lIns="91440" tIns="45720" rIns="91440" bIns="45720" rtlCol="0" anchor="t">
            <a:noAutofit/>
          </a:bodyPr>
          <a:lstStyle/>
          <a:p>
            <a:r>
              <a:rPr lang="en-US" sz="1400" dirty="0">
                <a:solidFill>
                  <a:schemeClr val="accent1"/>
                </a:solidFill>
                <a:latin typeface="Arial"/>
                <a:cs typeface="Arial"/>
              </a:rPr>
              <a:t>Table: employee, Primary Key: ((</a:t>
            </a:r>
            <a:r>
              <a:rPr lang="en-US" sz="1400" dirty="0" err="1">
                <a:solidFill>
                  <a:schemeClr val="accent1"/>
                </a:solidFill>
                <a:latin typeface="Arial"/>
                <a:cs typeface="Arial"/>
              </a:rPr>
              <a:t>company_id</a:t>
            </a:r>
            <a:r>
              <a:rPr lang="en-US" sz="1400" dirty="0">
                <a:solidFill>
                  <a:schemeClr val="accent1"/>
                </a:solidFill>
                <a:latin typeface="Arial"/>
                <a:cs typeface="Arial"/>
              </a:rPr>
              <a:t>), </a:t>
            </a:r>
            <a:r>
              <a:rPr lang="en-US" sz="1400" dirty="0" err="1">
                <a:solidFill>
                  <a:schemeClr val="accent1"/>
                </a:solidFill>
                <a:latin typeface="Arial"/>
                <a:cs typeface="Arial"/>
              </a:rPr>
              <a:t>employee_id</a:t>
            </a:r>
            <a:r>
              <a:rPr lang="en-US" sz="1400" dirty="0">
                <a:solidFill>
                  <a:schemeClr val="accent1"/>
                </a:solidFill>
                <a:latin typeface="Arial"/>
                <a:cs typeface="Arial"/>
              </a:rPr>
              <a:t>)</a:t>
            </a:r>
          </a:p>
        </p:txBody>
      </p:sp>
    </p:spTree>
    <p:extLst>
      <p:ext uri="{BB962C8B-B14F-4D97-AF65-F5344CB8AC3E}">
        <p14:creationId xmlns:p14="http://schemas.microsoft.com/office/powerpoint/2010/main" val="67909942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9356051-7BD4-C343-A7C3-E7E8F4281387}"/>
              </a:ext>
            </a:extLst>
          </p:cNvPr>
          <p:cNvSpPr>
            <a:spLocks noGrp="1"/>
          </p:cNvSpPr>
          <p:nvPr>
            <p:ph idx="1"/>
          </p:nvPr>
        </p:nvSpPr>
        <p:spPr>
          <a:xfrm>
            <a:off x="888288" y="4675863"/>
            <a:ext cx="9143832" cy="1748791"/>
          </a:xfrm>
        </p:spPr>
        <p:txBody>
          <a:bodyPr/>
          <a:lstStyle/>
          <a:p>
            <a:r>
              <a:rPr lang="en-US" dirty="0" err="1"/>
              <a:t>Denormalize</a:t>
            </a:r>
            <a:endParaRPr lang="en-US" dirty="0"/>
          </a:p>
          <a:p>
            <a:r>
              <a:rPr lang="en-US" dirty="0"/>
              <a:t>Duplicate the data in the table – based on the query needs</a:t>
            </a:r>
          </a:p>
        </p:txBody>
      </p:sp>
      <p:sp>
        <p:nvSpPr>
          <p:cNvPr id="3" name="Title 2">
            <a:extLst>
              <a:ext uri="{FF2B5EF4-FFF2-40B4-BE49-F238E27FC236}">
                <a16:creationId xmlns:a16="http://schemas.microsoft.com/office/drawing/2014/main" id="{FEA7A8CF-835D-DD40-97A3-C1EDF6343A98}"/>
              </a:ext>
            </a:extLst>
          </p:cNvPr>
          <p:cNvSpPr>
            <a:spLocks noGrp="1"/>
          </p:cNvSpPr>
          <p:nvPr>
            <p:ph type="title"/>
          </p:nvPr>
        </p:nvSpPr>
        <p:spPr/>
        <p:txBody>
          <a:bodyPr/>
          <a:lstStyle/>
          <a:p>
            <a:r>
              <a:rPr lang="en-US" dirty="0"/>
              <a:t>One-to-many &amp; many-to-one relationships</a:t>
            </a:r>
          </a:p>
        </p:txBody>
      </p:sp>
      <p:pic>
        <p:nvPicPr>
          <p:cNvPr id="8194" name="Picture 2" descr="Learn Cassandra Data Modeling  with Simple Example">
            <a:extLst>
              <a:ext uri="{FF2B5EF4-FFF2-40B4-BE49-F238E27FC236}">
                <a16:creationId xmlns:a16="http://schemas.microsoft.com/office/drawing/2014/main" id="{8AF20D9B-F722-E944-A8AD-79EEBEC458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9200" y="1092199"/>
            <a:ext cx="6908800" cy="341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93044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3F1D52-43AE-734D-A834-D24A43588A6B}"/>
              </a:ext>
            </a:extLst>
          </p:cNvPr>
          <p:cNvSpPr>
            <a:spLocks noGrp="1"/>
          </p:cNvSpPr>
          <p:nvPr>
            <p:ph idx="1"/>
          </p:nvPr>
        </p:nvSpPr>
        <p:spPr>
          <a:xfrm>
            <a:off x="684920" y="4168472"/>
            <a:ext cx="8325510" cy="2231161"/>
          </a:xfrm>
        </p:spPr>
        <p:txBody>
          <a:bodyPr>
            <a:normAutofit fontScale="92500" lnSpcReduction="10000"/>
          </a:bodyPr>
          <a:lstStyle/>
          <a:p>
            <a:r>
              <a:rPr lang="en-US" dirty="0"/>
              <a:t>Think of it as multiple many-to-one relationships</a:t>
            </a:r>
          </a:p>
          <a:p>
            <a:r>
              <a:rPr lang="en-US" dirty="0" err="1"/>
              <a:t>Denormalize</a:t>
            </a:r>
            <a:endParaRPr lang="en-US" dirty="0"/>
          </a:p>
          <a:p>
            <a:r>
              <a:rPr lang="en-US" dirty="0"/>
              <a:t>In this case, create 2 one-to-many tables</a:t>
            </a:r>
          </a:p>
          <a:p>
            <a:r>
              <a:rPr lang="en-US" dirty="0"/>
              <a:t>	Student-Course</a:t>
            </a:r>
          </a:p>
          <a:p>
            <a:r>
              <a:rPr lang="en-US" dirty="0"/>
              <a:t>	Course-Student</a:t>
            </a:r>
          </a:p>
        </p:txBody>
      </p:sp>
      <p:sp>
        <p:nvSpPr>
          <p:cNvPr id="3" name="Title 2">
            <a:extLst>
              <a:ext uri="{FF2B5EF4-FFF2-40B4-BE49-F238E27FC236}">
                <a16:creationId xmlns:a16="http://schemas.microsoft.com/office/drawing/2014/main" id="{199B5E93-0C65-2B45-9DB0-10AB7C26A81F}"/>
              </a:ext>
            </a:extLst>
          </p:cNvPr>
          <p:cNvSpPr>
            <a:spLocks noGrp="1"/>
          </p:cNvSpPr>
          <p:nvPr>
            <p:ph type="title"/>
          </p:nvPr>
        </p:nvSpPr>
        <p:spPr/>
        <p:txBody>
          <a:bodyPr/>
          <a:lstStyle/>
          <a:p>
            <a:r>
              <a:rPr lang="en-US" dirty="0"/>
              <a:t>Many-to-many relationships</a:t>
            </a:r>
          </a:p>
        </p:txBody>
      </p:sp>
      <p:pic>
        <p:nvPicPr>
          <p:cNvPr id="9218" name="Picture 2" descr="Learn Cassandra Data Modeling  with Simple Example">
            <a:extLst>
              <a:ext uri="{FF2B5EF4-FFF2-40B4-BE49-F238E27FC236}">
                <a16:creationId xmlns:a16="http://schemas.microsoft.com/office/drawing/2014/main" id="{449C38D9-002C-5840-B59E-089585518C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0730" y="1092199"/>
            <a:ext cx="6413500" cy="261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335678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able&#10;&#10;Description automatically generated">
            <a:extLst>
              <a:ext uri="{FF2B5EF4-FFF2-40B4-BE49-F238E27FC236}">
                <a16:creationId xmlns:a16="http://schemas.microsoft.com/office/drawing/2014/main" id="{5A55C98B-39E4-5B45-B412-D2016C62779C}"/>
              </a:ext>
            </a:extLst>
          </p:cNvPr>
          <p:cNvPicPr>
            <a:picLocks noChangeAspect="1"/>
          </p:cNvPicPr>
          <p:nvPr/>
        </p:nvPicPr>
        <p:blipFill>
          <a:blip r:embed="rId2"/>
          <a:stretch>
            <a:fillRect/>
          </a:stretch>
        </p:blipFill>
        <p:spPr>
          <a:xfrm>
            <a:off x="3529548" y="1303020"/>
            <a:ext cx="7113415" cy="4251960"/>
          </a:xfrm>
          <a:prstGeom prst="rect">
            <a:avLst/>
          </a:prstGeom>
        </p:spPr>
      </p:pic>
      <p:sp>
        <p:nvSpPr>
          <p:cNvPr id="2" name="Title 1"/>
          <p:cNvSpPr>
            <a:spLocks noGrp="1"/>
          </p:cNvSpPr>
          <p:nvPr>
            <p:ph type="title"/>
          </p:nvPr>
        </p:nvSpPr>
        <p:spPr>
          <a:xfrm>
            <a:off x="2059781" y="478443"/>
            <a:ext cx="8403336" cy="457200"/>
          </a:xfrm>
        </p:spPr>
        <p:txBody>
          <a:bodyPr>
            <a:normAutofit fontScale="90000"/>
          </a:bodyPr>
          <a:lstStyle/>
          <a:p>
            <a:pPr algn="l" rtl="0"/>
            <a:r>
              <a:rPr lang="en-US" dirty="0"/>
              <a:t>Example 1: Users “Like” Items</a:t>
            </a:r>
          </a:p>
        </p:txBody>
      </p:sp>
      <p:sp>
        <p:nvSpPr>
          <p:cNvPr id="3" name="Content Placeholder 2"/>
          <p:cNvSpPr>
            <a:spLocks noGrp="1"/>
          </p:cNvSpPr>
          <p:nvPr>
            <p:ph idx="1"/>
          </p:nvPr>
        </p:nvSpPr>
        <p:spPr>
          <a:xfrm>
            <a:off x="1007782" y="4897779"/>
            <a:ext cx="5849874" cy="1593437"/>
          </a:xfrm>
        </p:spPr>
        <p:txBody>
          <a:bodyPr>
            <a:normAutofit fontScale="70000" lnSpcReduction="20000"/>
          </a:bodyPr>
          <a:lstStyle/>
          <a:p>
            <a:pPr algn="l" rtl="0"/>
            <a:r>
              <a:rPr lang="en-US" dirty="0">
                <a:solidFill>
                  <a:schemeClr val="tx1"/>
                </a:solidFill>
              </a:rPr>
              <a:t>Support queries:</a:t>
            </a:r>
          </a:p>
          <a:p>
            <a:pPr lvl="1" algn="l" rtl="0"/>
            <a:r>
              <a:rPr lang="en-US" dirty="0"/>
              <a:t>Get user by </a:t>
            </a:r>
            <a:r>
              <a:rPr lang="en-US" dirty="0" err="1"/>
              <a:t>userId</a:t>
            </a:r>
            <a:endParaRPr lang="en-US" dirty="0"/>
          </a:p>
          <a:p>
            <a:pPr lvl="1" algn="l" rtl="0"/>
            <a:r>
              <a:rPr lang="en-US" dirty="0"/>
              <a:t>Get item by </a:t>
            </a:r>
            <a:r>
              <a:rPr lang="en-US" dirty="0" err="1"/>
              <a:t>itemID</a:t>
            </a:r>
            <a:endParaRPr lang="en-US" dirty="0"/>
          </a:p>
          <a:p>
            <a:pPr lvl="1" algn="l" rtl="0"/>
            <a:r>
              <a:rPr lang="en-US" dirty="0"/>
              <a:t>Get all the items(</a:t>
            </a:r>
            <a:r>
              <a:rPr lang="en-US" dirty="0" err="1"/>
              <a:t>id,title</a:t>
            </a:r>
            <a:r>
              <a:rPr lang="en-US" dirty="0"/>
              <a:t>) that a particular user likes</a:t>
            </a:r>
          </a:p>
          <a:p>
            <a:pPr lvl="1" algn="l" rtl="0"/>
            <a:r>
              <a:rPr lang="en-US" dirty="0"/>
              <a:t>Get all the users(</a:t>
            </a:r>
            <a:r>
              <a:rPr lang="en-US" dirty="0" err="1"/>
              <a:t>id,name</a:t>
            </a:r>
            <a:r>
              <a:rPr lang="en-US" dirty="0"/>
              <a:t>) who like a particular item</a:t>
            </a:r>
          </a:p>
        </p:txBody>
      </p:sp>
    </p:spTree>
    <p:extLst>
      <p:ext uri="{BB962C8B-B14F-4D97-AF65-F5344CB8AC3E}">
        <p14:creationId xmlns:p14="http://schemas.microsoft.com/office/powerpoint/2010/main" val="21182403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374" y="496916"/>
            <a:ext cx="9623950" cy="457200"/>
          </a:xfrm>
        </p:spPr>
        <p:txBody>
          <a:bodyPr>
            <a:normAutofit fontScale="90000"/>
          </a:bodyPr>
          <a:lstStyle/>
          <a:p>
            <a:pPr algn="l" rtl="0"/>
            <a:r>
              <a:rPr lang="en-US" dirty="0"/>
              <a:t>Option 1: Exact Replica of Relational Model</a:t>
            </a:r>
          </a:p>
        </p:txBody>
      </p:sp>
      <p:sp>
        <p:nvSpPr>
          <p:cNvPr id="3" name="Content Placeholder 2"/>
          <p:cNvSpPr>
            <a:spLocks noGrp="1"/>
          </p:cNvSpPr>
          <p:nvPr>
            <p:ph idx="1"/>
          </p:nvPr>
        </p:nvSpPr>
        <p:spPr>
          <a:xfrm>
            <a:off x="755374" y="1143000"/>
            <a:ext cx="9417326" cy="3480578"/>
          </a:xfrm>
        </p:spPr>
        <p:txBody>
          <a:bodyPr/>
          <a:lstStyle/>
          <a:p>
            <a:pPr algn="l" rtl="0"/>
            <a:r>
              <a:rPr lang="en-US" dirty="0">
                <a:solidFill>
                  <a:schemeClr val="tx1"/>
                </a:solidFill>
              </a:rPr>
              <a:t>Identical to relational model</a:t>
            </a:r>
          </a:p>
          <a:p>
            <a:pPr algn="l" rtl="0"/>
            <a:r>
              <a:rPr lang="en-US" dirty="0">
                <a:solidFill>
                  <a:schemeClr val="tx1"/>
                </a:solidFill>
              </a:rPr>
              <a:t>No easy way to query all the items that a particular user likes, or all the users who like a particular item</a:t>
            </a:r>
          </a:p>
          <a:p>
            <a:pPr lvl="1" algn="l" rtl="0"/>
            <a:r>
              <a:rPr lang="en-US" dirty="0"/>
              <a:t>Inefficient due to lack of JOIN’s</a:t>
            </a:r>
          </a:p>
          <a:p>
            <a:pPr lvl="1" algn="l" rtl="0"/>
            <a:r>
              <a:rPr lang="en-US" dirty="0"/>
              <a:t>Requires a full table scan of </a:t>
            </a:r>
            <a:r>
              <a:rPr lang="en-US" dirty="0" err="1"/>
              <a:t>User_Item_Like</a:t>
            </a:r>
            <a:r>
              <a:rPr lang="en-US" dirty="0"/>
              <a:t>, followed by(for each </a:t>
            </a:r>
            <a:r>
              <a:rPr lang="en-US" dirty="0" err="1"/>
              <a:t>User_Item_Like</a:t>
            </a:r>
            <a:r>
              <a:rPr lang="en-US" dirty="0"/>
              <a:t> row), reading one User row and one Item row</a:t>
            </a:r>
          </a:p>
        </p:txBody>
      </p:sp>
      <p:pic>
        <p:nvPicPr>
          <p:cNvPr id="6" name="Picture 5" descr="Table&#10;&#10;Description automatically generated">
            <a:extLst>
              <a:ext uri="{FF2B5EF4-FFF2-40B4-BE49-F238E27FC236}">
                <a16:creationId xmlns:a16="http://schemas.microsoft.com/office/drawing/2014/main" id="{7E4F3223-5A6C-1A41-9105-A03447B70C89}"/>
              </a:ext>
            </a:extLst>
          </p:cNvPr>
          <p:cNvPicPr>
            <a:picLocks noChangeAspect="1"/>
          </p:cNvPicPr>
          <p:nvPr/>
        </p:nvPicPr>
        <p:blipFill>
          <a:blip r:embed="rId2"/>
          <a:stretch>
            <a:fillRect/>
          </a:stretch>
        </p:blipFill>
        <p:spPr>
          <a:xfrm>
            <a:off x="3581276" y="3592906"/>
            <a:ext cx="5385707" cy="2678298"/>
          </a:xfrm>
          <a:prstGeom prst="rect">
            <a:avLst/>
          </a:prstGeom>
        </p:spPr>
      </p:pic>
    </p:spTree>
    <p:extLst>
      <p:ext uri="{BB962C8B-B14F-4D97-AF65-F5344CB8AC3E}">
        <p14:creationId xmlns:p14="http://schemas.microsoft.com/office/powerpoint/2010/main" val="5321250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5130" y="432199"/>
            <a:ext cx="10644809" cy="457200"/>
          </a:xfrm>
        </p:spPr>
        <p:txBody>
          <a:bodyPr>
            <a:normAutofit fontScale="90000"/>
          </a:bodyPr>
          <a:lstStyle/>
          <a:p>
            <a:pPr algn="l" rtl="0"/>
            <a:r>
              <a:rPr lang="en-US" dirty="0"/>
              <a:t>Option 2: Normalized entities with custom indexes</a:t>
            </a:r>
          </a:p>
        </p:txBody>
      </p:sp>
      <p:sp>
        <p:nvSpPr>
          <p:cNvPr id="3" name="Content Placeholder 2"/>
          <p:cNvSpPr>
            <a:spLocks noGrp="1"/>
          </p:cNvSpPr>
          <p:nvPr>
            <p:ph idx="1"/>
          </p:nvPr>
        </p:nvSpPr>
        <p:spPr>
          <a:xfrm>
            <a:off x="795130" y="990602"/>
            <a:ext cx="10227366" cy="2733294"/>
          </a:xfrm>
        </p:spPr>
        <p:txBody>
          <a:bodyPr>
            <a:normAutofit/>
          </a:bodyPr>
          <a:lstStyle/>
          <a:p>
            <a:pPr algn="l" rtl="0"/>
            <a:r>
              <a:rPr lang="en-US" sz="2400" dirty="0">
                <a:solidFill>
                  <a:schemeClr val="tx1"/>
                </a:solidFill>
              </a:rPr>
              <a:t>We can easily query all the items that a particular user likes, using </a:t>
            </a:r>
            <a:r>
              <a:rPr lang="en-US" sz="2400" dirty="0" err="1">
                <a:solidFill>
                  <a:schemeClr val="tx1"/>
                </a:solidFill>
              </a:rPr>
              <a:t>Item_By_User</a:t>
            </a:r>
            <a:r>
              <a:rPr lang="en-US" sz="2400" dirty="0">
                <a:solidFill>
                  <a:schemeClr val="tx1"/>
                </a:solidFill>
              </a:rPr>
              <a:t>, and all the users who like a particular item, using </a:t>
            </a:r>
            <a:r>
              <a:rPr lang="en-US" sz="2400" dirty="0" err="1">
                <a:solidFill>
                  <a:schemeClr val="tx1"/>
                </a:solidFill>
              </a:rPr>
              <a:t>User_By_Item</a:t>
            </a:r>
            <a:endParaRPr lang="en-US" sz="2400" dirty="0">
              <a:solidFill>
                <a:schemeClr val="tx1"/>
              </a:solidFill>
            </a:endParaRPr>
          </a:p>
          <a:p>
            <a:pPr algn="l" rtl="0"/>
            <a:r>
              <a:rPr lang="en-US" sz="2400" dirty="0">
                <a:solidFill>
                  <a:schemeClr val="tx1"/>
                </a:solidFill>
              </a:rPr>
              <a:t>But, we always want to get the item title in addition to the item id when we query items liked by a particular user.</a:t>
            </a:r>
          </a:p>
          <a:p>
            <a:pPr lvl="1" algn="l" rtl="0"/>
            <a:r>
              <a:rPr lang="en-US" sz="2000" dirty="0"/>
              <a:t>In this model, we first need to query </a:t>
            </a:r>
            <a:r>
              <a:rPr lang="en-US" sz="2000" dirty="0" err="1"/>
              <a:t>Item_By_User</a:t>
            </a:r>
            <a:r>
              <a:rPr lang="en-US" sz="2000" dirty="0"/>
              <a:t> to get all the item ids that a given user likes, and then, for each item id, we need to query Item to get the title</a:t>
            </a:r>
          </a:p>
        </p:txBody>
      </p:sp>
      <p:pic>
        <p:nvPicPr>
          <p:cNvPr id="5" name="Picture 4" descr="A picture containing text, sky, screenshot&#10;&#10;Description automatically generated">
            <a:extLst>
              <a:ext uri="{FF2B5EF4-FFF2-40B4-BE49-F238E27FC236}">
                <a16:creationId xmlns:a16="http://schemas.microsoft.com/office/drawing/2014/main" id="{3DBBAEF5-FDA4-CE42-BFAA-8F593BB7CD71}"/>
              </a:ext>
            </a:extLst>
          </p:cNvPr>
          <p:cNvPicPr>
            <a:picLocks noChangeAspect="1"/>
          </p:cNvPicPr>
          <p:nvPr/>
        </p:nvPicPr>
        <p:blipFill>
          <a:blip r:embed="rId2"/>
          <a:stretch>
            <a:fillRect/>
          </a:stretch>
        </p:blipFill>
        <p:spPr>
          <a:xfrm>
            <a:off x="2949713" y="3237008"/>
            <a:ext cx="5918200" cy="3021179"/>
          </a:xfrm>
          <a:prstGeom prst="rect">
            <a:avLst/>
          </a:prstGeom>
        </p:spPr>
      </p:pic>
    </p:spTree>
    <p:extLst>
      <p:ext uri="{BB962C8B-B14F-4D97-AF65-F5344CB8AC3E}">
        <p14:creationId xmlns:p14="http://schemas.microsoft.com/office/powerpoint/2010/main" val="7716360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261" y="524625"/>
            <a:ext cx="11380304" cy="457200"/>
          </a:xfrm>
        </p:spPr>
        <p:txBody>
          <a:bodyPr>
            <a:noAutofit/>
          </a:bodyPr>
          <a:lstStyle/>
          <a:p>
            <a:pPr algn="l" rtl="0"/>
            <a:r>
              <a:rPr lang="en-US" sz="2800" dirty="0"/>
              <a:t>Option 3: Normalized entities with de-normalization into custom indexes</a:t>
            </a:r>
          </a:p>
        </p:txBody>
      </p:sp>
      <p:sp>
        <p:nvSpPr>
          <p:cNvPr id="3" name="Content Placeholder 2"/>
          <p:cNvSpPr>
            <a:spLocks noGrp="1"/>
          </p:cNvSpPr>
          <p:nvPr>
            <p:ph idx="1"/>
          </p:nvPr>
        </p:nvSpPr>
        <p:spPr>
          <a:xfrm>
            <a:off x="572328" y="1136375"/>
            <a:ext cx="10648950" cy="2524506"/>
          </a:xfrm>
        </p:spPr>
        <p:txBody>
          <a:bodyPr>
            <a:normAutofit/>
          </a:bodyPr>
          <a:lstStyle/>
          <a:p>
            <a:pPr algn="l" rtl="0"/>
            <a:r>
              <a:rPr lang="en-US" sz="2400" dirty="0"/>
              <a:t>Title and username are de-normalized in </a:t>
            </a:r>
            <a:r>
              <a:rPr lang="en-US" sz="2400" dirty="0" err="1"/>
              <a:t>User_By_Item</a:t>
            </a:r>
            <a:r>
              <a:rPr lang="en-US" sz="2400" dirty="0"/>
              <a:t> and </a:t>
            </a:r>
            <a:r>
              <a:rPr lang="en-US" sz="2400" dirty="0" err="1"/>
              <a:t>Item_By_User</a:t>
            </a:r>
            <a:r>
              <a:rPr lang="en-US" sz="2400" dirty="0"/>
              <a:t> respectively</a:t>
            </a:r>
          </a:p>
          <a:p>
            <a:pPr algn="l" rtl="0"/>
            <a:r>
              <a:rPr lang="en-US" sz="2400" dirty="0"/>
              <a:t>This allows us to efficiently query (by reading a single row) all the item titles liked by a given user, and all the user names who like a given item</a:t>
            </a:r>
          </a:p>
          <a:p>
            <a:pPr algn="l" rtl="0"/>
            <a:r>
              <a:rPr lang="en-US" sz="2400" dirty="0"/>
              <a:t>Plus one read to get full information about the User/Item</a:t>
            </a:r>
          </a:p>
        </p:txBody>
      </p:sp>
      <p:pic>
        <p:nvPicPr>
          <p:cNvPr id="6" name="Picture 5" descr="A picture containing text, sky, screenshot&#10;&#10;Description automatically generated">
            <a:extLst>
              <a:ext uri="{FF2B5EF4-FFF2-40B4-BE49-F238E27FC236}">
                <a16:creationId xmlns:a16="http://schemas.microsoft.com/office/drawing/2014/main" id="{ABD42CB2-DEA1-E743-9C7F-69B5EA4CA1F3}"/>
              </a:ext>
            </a:extLst>
          </p:cNvPr>
          <p:cNvPicPr>
            <a:picLocks noChangeAspect="1"/>
          </p:cNvPicPr>
          <p:nvPr/>
        </p:nvPicPr>
        <p:blipFill>
          <a:blip r:embed="rId2"/>
          <a:stretch>
            <a:fillRect/>
          </a:stretch>
        </p:blipFill>
        <p:spPr>
          <a:xfrm>
            <a:off x="3083832" y="3250140"/>
            <a:ext cx="6024336" cy="3083235"/>
          </a:xfrm>
          <a:prstGeom prst="rect">
            <a:avLst/>
          </a:prstGeom>
        </p:spPr>
      </p:pic>
    </p:spTree>
    <p:extLst>
      <p:ext uri="{BB962C8B-B14F-4D97-AF65-F5344CB8AC3E}">
        <p14:creationId xmlns:p14="http://schemas.microsoft.com/office/powerpoint/2010/main" val="12717633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5861" y="457200"/>
            <a:ext cx="9698007" cy="457200"/>
          </a:xfrm>
        </p:spPr>
        <p:txBody>
          <a:bodyPr>
            <a:normAutofit fontScale="90000"/>
          </a:bodyPr>
          <a:lstStyle/>
          <a:p>
            <a:pPr algn="l" rtl="0"/>
            <a:r>
              <a:rPr lang="en-US" dirty="0"/>
              <a:t>Option 4: partially de-normalized entities</a:t>
            </a:r>
          </a:p>
        </p:txBody>
      </p:sp>
      <p:sp>
        <p:nvSpPr>
          <p:cNvPr id="3" name="Content Placeholder 2"/>
          <p:cNvSpPr>
            <a:spLocks noGrp="1"/>
          </p:cNvSpPr>
          <p:nvPr>
            <p:ph idx="1"/>
          </p:nvPr>
        </p:nvSpPr>
        <p:spPr>
          <a:xfrm>
            <a:off x="675861" y="914400"/>
            <a:ext cx="10634869" cy="2857500"/>
          </a:xfrm>
        </p:spPr>
        <p:txBody>
          <a:bodyPr>
            <a:normAutofit fontScale="92500"/>
          </a:bodyPr>
          <a:lstStyle/>
          <a:p>
            <a:pPr algn="l" rtl="0"/>
            <a:r>
              <a:rPr lang="en-US" dirty="0">
                <a:solidFill>
                  <a:schemeClr val="tx1"/>
                </a:solidFill>
              </a:rPr>
              <a:t>More efficient: one read instead o two to get full information about a User/Item</a:t>
            </a:r>
          </a:p>
          <a:p>
            <a:pPr algn="l" rtl="0"/>
            <a:r>
              <a:rPr lang="en-US" dirty="0">
                <a:solidFill>
                  <a:schemeClr val="tx1"/>
                </a:solidFill>
              </a:rPr>
              <a:t>But, much more repeated data: much wider rows, much harder to maintain</a:t>
            </a:r>
          </a:p>
          <a:p>
            <a:pPr algn="l" rtl="0"/>
            <a:r>
              <a:rPr lang="en-US" dirty="0">
                <a:solidFill>
                  <a:schemeClr val="tx1"/>
                </a:solidFill>
              </a:rPr>
              <a:t>Probably a step too far in de-normalization – a lot more data just to save one read per query</a:t>
            </a:r>
          </a:p>
          <a:p>
            <a:pPr algn="l" rtl="0"/>
            <a:r>
              <a:rPr lang="en-US" dirty="0">
                <a:solidFill>
                  <a:schemeClr val="tx1"/>
                </a:solidFill>
              </a:rPr>
              <a:t>Preference: Option 3</a:t>
            </a:r>
          </a:p>
        </p:txBody>
      </p:sp>
      <p:pic>
        <p:nvPicPr>
          <p:cNvPr id="6" name="Picture 5" descr="Table&#10;&#10;Description automatically generated">
            <a:extLst>
              <a:ext uri="{FF2B5EF4-FFF2-40B4-BE49-F238E27FC236}">
                <a16:creationId xmlns:a16="http://schemas.microsoft.com/office/drawing/2014/main" id="{00A34D6D-433B-1444-9CAC-FBB2752C2037}"/>
              </a:ext>
            </a:extLst>
          </p:cNvPr>
          <p:cNvPicPr>
            <a:picLocks noChangeAspect="1"/>
          </p:cNvPicPr>
          <p:nvPr/>
        </p:nvPicPr>
        <p:blipFill>
          <a:blip r:embed="rId2"/>
          <a:stretch>
            <a:fillRect/>
          </a:stretch>
        </p:blipFill>
        <p:spPr>
          <a:xfrm>
            <a:off x="5524864" y="2661255"/>
            <a:ext cx="4247243" cy="3477546"/>
          </a:xfrm>
          <a:prstGeom prst="rect">
            <a:avLst/>
          </a:prstGeom>
        </p:spPr>
      </p:pic>
    </p:spTree>
    <p:extLst>
      <p:ext uri="{BB962C8B-B14F-4D97-AF65-F5344CB8AC3E}">
        <p14:creationId xmlns:p14="http://schemas.microsoft.com/office/powerpoint/2010/main" val="541869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D96BA-EFFD-F044-8E11-404697DCE024}"/>
              </a:ext>
            </a:extLst>
          </p:cNvPr>
          <p:cNvSpPr>
            <a:spLocks noGrp="1"/>
          </p:cNvSpPr>
          <p:nvPr>
            <p:ph type="title"/>
          </p:nvPr>
        </p:nvSpPr>
        <p:spPr/>
        <p:txBody>
          <a:bodyPr/>
          <a:lstStyle/>
          <a:p>
            <a:r>
              <a:rPr lang="en-US" dirty="0"/>
              <a:t>Column Family Databases</a:t>
            </a:r>
          </a:p>
        </p:txBody>
      </p:sp>
      <p:sp>
        <p:nvSpPr>
          <p:cNvPr id="3" name="Content Placeholder 2">
            <a:extLst>
              <a:ext uri="{FF2B5EF4-FFF2-40B4-BE49-F238E27FC236}">
                <a16:creationId xmlns:a16="http://schemas.microsoft.com/office/drawing/2014/main" id="{94B93C7C-C5BE-B647-BE7F-2676C4925C2E}"/>
              </a:ext>
            </a:extLst>
          </p:cNvPr>
          <p:cNvSpPr>
            <a:spLocks noGrp="1"/>
          </p:cNvSpPr>
          <p:nvPr>
            <p:ph idx="1"/>
          </p:nvPr>
        </p:nvSpPr>
        <p:spPr/>
        <p:txBody>
          <a:bodyPr>
            <a:normAutofit fontScale="92500" lnSpcReduction="20000"/>
          </a:bodyPr>
          <a:lstStyle/>
          <a:p>
            <a:r>
              <a:rPr lang="en-US" dirty="0"/>
              <a:t>Consider it as another evolutionary step</a:t>
            </a:r>
          </a:p>
          <a:p>
            <a:r>
              <a:rPr lang="en-US" dirty="0"/>
              <a:t>Has features of key-value and document stores</a:t>
            </a:r>
          </a:p>
          <a:p>
            <a:pPr lvl="1"/>
            <a:r>
              <a:rPr lang="en-US" dirty="0"/>
              <a:t>Horizontally scalable</a:t>
            </a:r>
          </a:p>
          <a:p>
            <a:pPr lvl="1"/>
            <a:r>
              <a:rPr lang="en-US" dirty="0"/>
              <a:t>Changeable schema between rows</a:t>
            </a:r>
          </a:p>
          <a:p>
            <a:r>
              <a:rPr lang="en-US" dirty="0"/>
              <a:t>Can partition based on rows and columns</a:t>
            </a:r>
          </a:p>
          <a:p>
            <a:r>
              <a:rPr lang="en-US" dirty="0"/>
              <a:t>Think of it as a table that is rows of python dictionaries</a:t>
            </a:r>
          </a:p>
          <a:p>
            <a:pPr lvl="1"/>
            <a:endParaRPr lang="en-US" dirty="0"/>
          </a:p>
          <a:p>
            <a:endParaRPr lang="en-US" dirty="0"/>
          </a:p>
          <a:p>
            <a:r>
              <a:rPr lang="en-US" dirty="0"/>
              <a:t>Google Big Table</a:t>
            </a:r>
          </a:p>
          <a:p>
            <a:r>
              <a:rPr lang="en-US" dirty="0"/>
              <a:t>Hadoop </a:t>
            </a:r>
            <a:r>
              <a:rPr lang="en-US" dirty="0" err="1"/>
              <a:t>Hbase</a:t>
            </a:r>
            <a:endParaRPr lang="en-US" dirty="0"/>
          </a:p>
          <a:p>
            <a:r>
              <a:rPr lang="en-US" dirty="0"/>
              <a:t>Apache Cassandra</a:t>
            </a:r>
          </a:p>
        </p:txBody>
      </p:sp>
    </p:spTree>
    <p:extLst>
      <p:ext uri="{BB962C8B-B14F-4D97-AF65-F5344CB8AC3E}">
        <p14:creationId xmlns:p14="http://schemas.microsoft.com/office/powerpoint/2010/main" val="31021885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0E298F-E52E-1F48-82FA-E8C49F69FA0D}"/>
              </a:ext>
            </a:extLst>
          </p:cNvPr>
          <p:cNvSpPr>
            <a:spLocks noGrp="1"/>
          </p:cNvSpPr>
          <p:nvPr>
            <p:ph type="title"/>
          </p:nvPr>
        </p:nvSpPr>
        <p:spPr/>
        <p:txBody>
          <a:bodyPr/>
          <a:lstStyle/>
          <a:p>
            <a:r>
              <a:rPr lang="en-US" dirty="0"/>
              <a:t>Hotel Booking Site</a:t>
            </a:r>
          </a:p>
        </p:txBody>
      </p:sp>
      <p:pic>
        <p:nvPicPr>
          <p:cNvPr id="2050" name="Picture 2">
            <a:extLst>
              <a:ext uri="{FF2B5EF4-FFF2-40B4-BE49-F238E27FC236}">
                <a16:creationId xmlns:a16="http://schemas.microsoft.com/office/drawing/2014/main" id="{AB1B394F-27BC-9041-BAB4-673DE5B9D8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9429" y="1899406"/>
            <a:ext cx="8273143" cy="4027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98956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7B3EA-68EA-3D4B-9DF6-B2A3B40E968E}"/>
              </a:ext>
            </a:extLst>
          </p:cNvPr>
          <p:cNvSpPr>
            <a:spLocks noGrp="1"/>
          </p:cNvSpPr>
          <p:nvPr>
            <p:ph type="title"/>
          </p:nvPr>
        </p:nvSpPr>
        <p:spPr/>
        <p:txBody>
          <a:bodyPr/>
          <a:lstStyle/>
          <a:p>
            <a:r>
              <a:rPr lang="en-US" dirty="0"/>
              <a:t>Relational Database Model</a:t>
            </a:r>
          </a:p>
        </p:txBody>
      </p:sp>
      <p:pic>
        <p:nvPicPr>
          <p:cNvPr id="3074" name="Picture 2">
            <a:extLst>
              <a:ext uri="{FF2B5EF4-FFF2-40B4-BE49-F238E27FC236}">
                <a16:creationId xmlns:a16="http://schemas.microsoft.com/office/drawing/2014/main" id="{F66DE90C-35A1-2444-92C8-8A94938CC6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6395" y="1624704"/>
            <a:ext cx="5659211" cy="4536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049418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073C37-E4CE-244F-A23B-9E99A655982E}"/>
              </a:ext>
            </a:extLst>
          </p:cNvPr>
          <p:cNvSpPr>
            <a:spLocks noGrp="1"/>
          </p:cNvSpPr>
          <p:nvPr>
            <p:ph idx="1"/>
          </p:nvPr>
        </p:nvSpPr>
        <p:spPr>
          <a:xfrm>
            <a:off x="684920" y="1073426"/>
            <a:ext cx="11100680" cy="4692375"/>
          </a:xfrm>
        </p:spPr>
        <p:txBody>
          <a:bodyPr>
            <a:normAutofit fontScale="77500" lnSpcReduction="20000"/>
          </a:bodyPr>
          <a:lstStyle/>
          <a:p>
            <a:pPr marL="0" indent="0">
              <a:buNone/>
            </a:pPr>
            <a:r>
              <a:rPr lang="en-US" dirty="0"/>
              <a:t>No Joins</a:t>
            </a:r>
          </a:p>
          <a:p>
            <a:pPr marL="0" indent="0">
              <a:buNone/>
            </a:pPr>
            <a:r>
              <a:rPr lang="en-US" dirty="0"/>
              <a:t>	Use denormalization instead</a:t>
            </a:r>
          </a:p>
          <a:p>
            <a:pPr marL="0" indent="0">
              <a:buNone/>
            </a:pPr>
            <a:endParaRPr lang="en-US" dirty="0"/>
          </a:p>
          <a:p>
            <a:pPr marL="0" indent="0">
              <a:buNone/>
            </a:pPr>
            <a:r>
              <a:rPr lang="en-US" dirty="0"/>
              <a:t>No Referential Integrity</a:t>
            </a:r>
          </a:p>
          <a:p>
            <a:pPr marL="0" indent="0">
              <a:buNone/>
            </a:pPr>
            <a:r>
              <a:rPr lang="en-US" dirty="0"/>
              <a:t>	No foreign keys</a:t>
            </a:r>
          </a:p>
          <a:p>
            <a:pPr marL="0" indent="0">
              <a:buNone/>
            </a:pPr>
            <a:endParaRPr lang="en-US" dirty="0"/>
          </a:p>
          <a:p>
            <a:pPr marL="0" indent="0">
              <a:buNone/>
            </a:pPr>
            <a:r>
              <a:rPr lang="en-US" dirty="0"/>
              <a:t>No transactions across multiple rows</a:t>
            </a:r>
          </a:p>
          <a:p>
            <a:pPr marL="0" indent="0">
              <a:buNone/>
            </a:pPr>
            <a:endParaRPr lang="en-US" dirty="0"/>
          </a:p>
          <a:p>
            <a:pPr marL="0" indent="0">
              <a:buNone/>
            </a:pPr>
            <a:endParaRPr lang="en-US" dirty="0"/>
          </a:p>
          <a:p>
            <a:pPr marL="0" indent="0">
              <a:buNone/>
            </a:pPr>
            <a:r>
              <a:rPr lang="en-US" dirty="0"/>
              <a:t>Use Query First Design</a:t>
            </a:r>
          </a:p>
          <a:p>
            <a:pPr marL="0" indent="0">
              <a:buNone/>
            </a:pPr>
            <a:r>
              <a:rPr lang="en-US" dirty="0"/>
              <a:t>	ER Model first to understand the data</a:t>
            </a:r>
          </a:p>
          <a:p>
            <a:pPr marL="0" indent="0">
              <a:buNone/>
            </a:pPr>
            <a:r>
              <a:rPr lang="en-US" dirty="0"/>
              <a:t>	Model the queries in your app</a:t>
            </a:r>
          </a:p>
          <a:p>
            <a:pPr marL="0" indent="0">
              <a:buNone/>
            </a:pPr>
            <a:r>
              <a:rPr lang="en-US" dirty="0"/>
              <a:t>	Let the data organize around the queries</a:t>
            </a:r>
          </a:p>
        </p:txBody>
      </p:sp>
      <p:sp>
        <p:nvSpPr>
          <p:cNvPr id="3" name="Title 2">
            <a:extLst>
              <a:ext uri="{FF2B5EF4-FFF2-40B4-BE49-F238E27FC236}">
                <a16:creationId xmlns:a16="http://schemas.microsoft.com/office/drawing/2014/main" id="{7ED0B068-1055-BC4E-9E29-631BA058A286}"/>
              </a:ext>
            </a:extLst>
          </p:cNvPr>
          <p:cNvSpPr>
            <a:spLocks noGrp="1"/>
          </p:cNvSpPr>
          <p:nvPr>
            <p:ph type="title"/>
          </p:nvPr>
        </p:nvSpPr>
        <p:spPr/>
        <p:txBody>
          <a:bodyPr/>
          <a:lstStyle/>
          <a:p>
            <a:r>
              <a:rPr lang="en-US" dirty="0"/>
              <a:t>Cassandra Design </a:t>
            </a:r>
          </a:p>
        </p:txBody>
      </p:sp>
    </p:spTree>
    <p:extLst>
      <p:ext uri="{BB962C8B-B14F-4D97-AF65-F5344CB8AC3E}">
        <p14:creationId xmlns:p14="http://schemas.microsoft.com/office/powerpoint/2010/main" val="407623330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7496334-1765-1D4A-8056-105F15F24CF3}"/>
              </a:ext>
            </a:extLst>
          </p:cNvPr>
          <p:cNvSpPr>
            <a:spLocks noGrp="1"/>
          </p:cNvSpPr>
          <p:nvPr>
            <p:ph idx="1"/>
          </p:nvPr>
        </p:nvSpPr>
        <p:spPr/>
        <p:txBody>
          <a:bodyPr>
            <a:normAutofit fontScale="85000" lnSpcReduction="20000"/>
          </a:bodyPr>
          <a:lstStyle/>
          <a:p>
            <a:r>
              <a:rPr lang="en-US" dirty="0"/>
              <a:t>Q1. Find hotels near a given point of interest.</a:t>
            </a:r>
          </a:p>
          <a:p>
            <a:r>
              <a:rPr lang="en-US" dirty="0"/>
              <a:t>Q2. Find information about a given hotel, such as its name and location.</a:t>
            </a:r>
          </a:p>
          <a:p>
            <a:r>
              <a:rPr lang="en-US" dirty="0"/>
              <a:t>Q3. Find points of interest near a given hotel.</a:t>
            </a:r>
          </a:p>
          <a:p>
            <a:r>
              <a:rPr lang="en-US" dirty="0"/>
              <a:t>Q4. Find an available room in a given date range.</a:t>
            </a:r>
          </a:p>
          <a:p>
            <a:r>
              <a:rPr lang="en-US" dirty="0"/>
              <a:t>Q5. Find the rate and amenities for a room.</a:t>
            </a:r>
          </a:p>
          <a:p>
            <a:endParaRPr lang="en-US" dirty="0"/>
          </a:p>
          <a:p>
            <a:r>
              <a:rPr lang="en-US" dirty="0"/>
              <a:t>Q6. Lookup a reservation by confirmation number.</a:t>
            </a:r>
          </a:p>
          <a:p>
            <a:r>
              <a:rPr lang="en-US" dirty="0"/>
              <a:t>Q7. Lookup a reservation by hotel, date, and guest name.</a:t>
            </a:r>
          </a:p>
          <a:p>
            <a:r>
              <a:rPr lang="en-US" dirty="0"/>
              <a:t>Q8. Lookup all reservations by guest name.</a:t>
            </a:r>
          </a:p>
          <a:p>
            <a:r>
              <a:rPr lang="en-US" dirty="0"/>
              <a:t>Q9. View guest details.</a:t>
            </a:r>
          </a:p>
          <a:p>
            <a:endParaRPr lang="en-US" dirty="0"/>
          </a:p>
        </p:txBody>
      </p:sp>
      <p:sp>
        <p:nvSpPr>
          <p:cNvPr id="4" name="Title 3">
            <a:extLst>
              <a:ext uri="{FF2B5EF4-FFF2-40B4-BE49-F238E27FC236}">
                <a16:creationId xmlns:a16="http://schemas.microsoft.com/office/drawing/2014/main" id="{BA1D610C-0840-EF4A-9DCE-6CCCC9103E00}"/>
              </a:ext>
            </a:extLst>
          </p:cNvPr>
          <p:cNvSpPr>
            <a:spLocks noGrp="1"/>
          </p:cNvSpPr>
          <p:nvPr>
            <p:ph type="title"/>
          </p:nvPr>
        </p:nvSpPr>
        <p:spPr/>
        <p:txBody>
          <a:bodyPr/>
          <a:lstStyle/>
          <a:p>
            <a:r>
              <a:rPr lang="en-US" dirty="0"/>
              <a:t>Hotel Booking Site - Queries</a:t>
            </a:r>
          </a:p>
        </p:txBody>
      </p:sp>
    </p:spTree>
    <p:extLst>
      <p:ext uri="{BB962C8B-B14F-4D97-AF65-F5344CB8AC3E}">
        <p14:creationId xmlns:p14="http://schemas.microsoft.com/office/powerpoint/2010/main" val="298579379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ABEAD-04DF-934A-82D4-CCB5955A4B97}"/>
              </a:ext>
            </a:extLst>
          </p:cNvPr>
          <p:cNvSpPr>
            <a:spLocks noGrp="1"/>
          </p:cNvSpPr>
          <p:nvPr>
            <p:ph type="title"/>
          </p:nvPr>
        </p:nvSpPr>
        <p:spPr/>
        <p:txBody>
          <a:bodyPr/>
          <a:lstStyle/>
          <a:p>
            <a:r>
              <a:rPr lang="en-US" dirty="0"/>
              <a:t>Hotel Booking Site - Queries</a:t>
            </a:r>
          </a:p>
        </p:txBody>
      </p:sp>
      <p:pic>
        <p:nvPicPr>
          <p:cNvPr id="4098" name="Picture 2">
            <a:extLst>
              <a:ext uri="{FF2B5EF4-FFF2-40B4-BE49-F238E27FC236}">
                <a16:creationId xmlns:a16="http://schemas.microsoft.com/office/drawing/2014/main" id="{302AF933-F18A-0F41-AA9A-68BA7BE71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073503"/>
            <a:ext cx="9144000" cy="3451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10743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C63DA-B4E7-B647-85CE-0326DAB73875}"/>
              </a:ext>
            </a:extLst>
          </p:cNvPr>
          <p:cNvSpPr>
            <a:spLocks noGrp="1"/>
          </p:cNvSpPr>
          <p:nvPr>
            <p:ph type="title"/>
          </p:nvPr>
        </p:nvSpPr>
        <p:spPr/>
        <p:txBody>
          <a:bodyPr/>
          <a:lstStyle/>
          <a:p>
            <a:r>
              <a:rPr lang="en-US" dirty="0" err="1"/>
              <a:t>Chebotko</a:t>
            </a:r>
            <a:r>
              <a:rPr lang="en-US" dirty="0"/>
              <a:t> Diagram</a:t>
            </a:r>
          </a:p>
        </p:txBody>
      </p:sp>
      <p:pic>
        <p:nvPicPr>
          <p:cNvPr id="5122" name="Picture 2">
            <a:extLst>
              <a:ext uri="{FF2B5EF4-FFF2-40B4-BE49-F238E27FC236}">
                <a16:creationId xmlns:a16="http://schemas.microsoft.com/office/drawing/2014/main" id="{66323C10-9B2A-0648-B714-365A06CBB8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7966" y="1123805"/>
            <a:ext cx="5855834" cy="491780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75417B3-BDA6-DD4F-A735-9D34E7591629}"/>
              </a:ext>
            </a:extLst>
          </p:cNvPr>
          <p:cNvSpPr txBox="1"/>
          <p:nvPr/>
        </p:nvSpPr>
        <p:spPr>
          <a:xfrm>
            <a:off x="983974" y="1858617"/>
            <a:ext cx="3065904" cy="646331"/>
          </a:xfrm>
          <a:prstGeom prst="rect">
            <a:avLst/>
          </a:prstGeom>
          <a:noFill/>
        </p:spPr>
        <p:txBody>
          <a:bodyPr wrap="none" rtlCol="0">
            <a:spAutoFit/>
          </a:bodyPr>
          <a:lstStyle/>
          <a:p>
            <a:r>
              <a:rPr lang="en-US" dirty="0"/>
              <a:t>Captures the database schema</a:t>
            </a:r>
          </a:p>
          <a:p>
            <a:r>
              <a:rPr lang="en-US" dirty="0"/>
              <a:t>together with the workflow</a:t>
            </a:r>
          </a:p>
        </p:txBody>
      </p:sp>
    </p:spTree>
    <p:extLst>
      <p:ext uri="{BB962C8B-B14F-4D97-AF65-F5344CB8AC3E}">
        <p14:creationId xmlns:p14="http://schemas.microsoft.com/office/powerpoint/2010/main" val="24431851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C05DA-4CCF-C143-8E7C-55BBE5D00B81}"/>
              </a:ext>
            </a:extLst>
          </p:cNvPr>
          <p:cNvSpPr>
            <a:spLocks noGrp="1"/>
          </p:cNvSpPr>
          <p:nvPr>
            <p:ph type="title"/>
          </p:nvPr>
        </p:nvSpPr>
        <p:spPr/>
        <p:txBody>
          <a:bodyPr/>
          <a:lstStyle/>
          <a:p>
            <a:r>
              <a:rPr lang="en-US" dirty="0"/>
              <a:t>Hotel Logical Data Model</a:t>
            </a:r>
          </a:p>
        </p:txBody>
      </p:sp>
      <p:pic>
        <p:nvPicPr>
          <p:cNvPr id="6146" name="Picture 2">
            <a:extLst>
              <a:ext uri="{FF2B5EF4-FFF2-40B4-BE49-F238E27FC236}">
                <a16:creationId xmlns:a16="http://schemas.microsoft.com/office/drawing/2014/main" id="{0A686021-6005-644F-AF95-7C89EDC35E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0377" y="1466985"/>
            <a:ext cx="8448651" cy="475568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131B55D-64B3-224E-A2E1-E73AF4712D22}"/>
              </a:ext>
            </a:extLst>
          </p:cNvPr>
          <p:cNvSpPr txBox="1"/>
          <p:nvPr/>
        </p:nvSpPr>
        <p:spPr>
          <a:xfrm>
            <a:off x="838199" y="4324216"/>
            <a:ext cx="4315691" cy="2133600"/>
          </a:xfrm>
          <a:prstGeom prst="rect">
            <a:avLst/>
          </a:prstGeom>
          <a:noFill/>
        </p:spPr>
        <p:txBody>
          <a:bodyPr vert="horz" wrap="square" lIns="91440" tIns="45720" rIns="91440" bIns="45720" rtlCol="0" anchor="t">
            <a:normAutofit lnSpcReduction="10000"/>
          </a:bodyPr>
          <a:lstStyle/>
          <a:p>
            <a:r>
              <a:rPr lang="en-US" sz="1400" dirty="0">
                <a:solidFill>
                  <a:schemeClr val="tx2"/>
                </a:solidFill>
                <a:latin typeface="Arial"/>
                <a:cs typeface="Arial"/>
              </a:rPr>
              <a:t>Notice the duplication for faster queries</a:t>
            </a:r>
          </a:p>
          <a:p>
            <a:r>
              <a:rPr lang="en-US" sz="1400" dirty="0">
                <a:solidFill>
                  <a:schemeClr val="tx2"/>
                </a:solidFill>
                <a:latin typeface="Arial"/>
                <a:cs typeface="Arial"/>
              </a:rPr>
              <a:t>	Q1 &amp; Q3</a:t>
            </a:r>
          </a:p>
          <a:p>
            <a:endParaRPr lang="en-US" sz="1400" dirty="0">
              <a:solidFill>
                <a:schemeClr val="tx2"/>
              </a:solidFill>
              <a:latin typeface="Arial"/>
              <a:cs typeface="Arial"/>
            </a:endParaRPr>
          </a:p>
          <a:p>
            <a:r>
              <a:rPr lang="en-US" sz="1400" dirty="0">
                <a:solidFill>
                  <a:schemeClr val="tx2"/>
                </a:solidFill>
                <a:latin typeface="Arial"/>
                <a:cs typeface="Arial"/>
              </a:rPr>
              <a:t>Notice Rooms and Amenities are not in separate tables </a:t>
            </a:r>
          </a:p>
          <a:p>
            <a:r>
              <a:rPr lang="en-US" sz="1400" dirty="0">
                <a:solidFill>
                  <a:schemeClr val="tx2"/>
                </a:solidFill>
                <a:latin typeface="Arial"/>
                <a:cs typeface="Arial"/>
              </a:rPr>
              <a:t>	Query didn’t ever need just rooms</a:t>
            </a:r>
          </a:p>
          <a:p>
            <a:endParaRPr lang="en-US" sz="1400" dirty="0">
              <a:solidFill>
                <a:schemeClr val="tx2"/>
              </a:solidFill>
              <a:latin typeface="Arial"/>
              <a:cs typeface="Arial"/>
            </a:endParaRPr>
          </a:p>
          <a:p>
            <a:r>
              <a:rPr lang="en-US" sz="1400" dirty="0">
                <a:solidFill>
                  <a:schemeClr val="tx2"/>
                </a:solidFill>
                <a:latin typeface="Arial"/>
                <a:cs typeface="Arial"/>
              </a:rPr>
              <a:t>What about Q4? Find available room given a date</a:t>
            </a:r>
          </a:p>
          <a:p>
            <a:r>
              <a:rPr lang="en-US" sz="1400" dirty="0">
                <a:solidFill>
                  <a:schemeClr val="tx2"/>
                </a:solidFill>
                <a:latin typeface="Arial"/>
                <a:cs typeface="Arial"/>
              </a:rPr>
              <a:t>	What are the implications? – a lot of data</a:t>
            </a:r>
          </a:p>
          <a:p>
            <a:r>
              <a:rPr lang="en-US" sz="1400" dirty="0">
                <a:solidFill>
                  <a:schemeClr val="tx2"/>
                </a:solidFill>
                <a:latin typeface="Arial"/>
                <a:cs typeface="Arial"/>
              </a:rPr>
              <a:t>	Other approaches?</a:t>
            </a:r>
          </a:p>
        </p:txBody>
      </p:sp>
    </p:spTree>
    <p:extLst>
      <p:ext uri="{BB962C8B-B14F-4D97-AF65-F5344CB8AC3E}">
        <p14:creationId xmlns:p14="http://schemas.microsoft.com/office/powerpoint/2010/main" val="19919060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7ED3-D067-9C49-B6C3-ECBAB132491A}"/>
              </a:ext>
            </a:extLst>
          </p:cNvPr>
          <p:cNvSpPr>
            <a:spLocks noGrp="1"/>
          </p:cNvSpPr>
          <p:nvPr>
            <p:ph type="title"/>
          </p:nvPr>
        </p:nvSpPr>
        <p:spPr/>
        <p:txBody>
          <a:bodyPr/>
          <a:lstStyle/>
          <a:p>
            <a:r>
              <a:rPr lang="en-US" dirty="0"/>
              <a:t>Reservation Logical Data Model</a:t>
            </a:r>
          </a:p>
        </p:txBody>
      </p:sp>
      <p:pic>
        <p:nvPicPr>
          <p:cNvPr id="7170" name="Picture 2">
            <a:extLst>
              <a:ext uri="{FF2B5EF4-FFF2-40B4-BE49-F238E27FC236}">
                <a16:creationId xmlns:a16="http://schemas.microsoft.com/office/drawing/2014/main" id="{860A9120-3C5F-4D4A-A641-A9C2C4B5CA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8345" y="1930070"/>
            <a:ext cx="8195310" cy="4062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1668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439" y="515389"/>
            <a:ext cx="8403336" cy="457200"/>
          </a:xfrm>
        </p:spPr>
        <p:txBody>
          <a:bodyPr>
            <a:normAutofit fontScale="90000"/>
          </a:bodyPr>
          <a:lstStyle/>
          <a:p>
            <a:pPr algn="l" rtl="0"/>
            <a:r>
              <a:rPr lang="en-US" dirty="0"/>
              <a:t>Row Keys and Hot Spots</a:t>
            </a:r>
          </a:p>
        </p:txBody>
      </p:sp>
      <p:sp>
        <p:nvSpPr>
          <p:cNvPr id="3" name="Content Placeholder 2"/>
          <p:cNvSpPr>
            <a:spLocks noGrp="1"/>
          </p:cNvSpPr>
          <p:nvPr>
            <p:ph idx="1"/>
          </p:nvPr>
        </p:nvSpPr>
        <p:spPr/>
        <p:txBody>
          <a:bodyPr>
            <a:normAutofit fontScale="92500" lnSpcReduction="10000"/>
          </a:bodyPr>
          <a:lstStyle/>
          <a:p>
            <a:pPr algn="l" rtl="0"/>
            <a:r>
              <a:rPr lang="en-US" b="1" dirty="0">
                <a:solidFill>
                  <a:schemeClr val="tx1"/>
                </a:solidFill>
              </a:rPr>
              <a:t>Choose the proper row key – it’s your “shard key”</a:t>
            </a:r>
          </a:p>
          <a:p>
            <a:pPr lvl="1" algn="l" rtl="0"/>
            <a:r>
              <a:rPr lang="en-US" dirty="0"/>
              <a:t>Otherwise you’ll end up with hot spots, even using </a:t>
            </a:r>
            <a:r>
              <a:rPr lang="en-US" dirty="0" err="1"/>
              <a:t>RandomPartitioner</a:t>
            </a:r>
            <a:endParaRPr lang="en-US" dirty="0"/>
          </a:p>
          <a:p>
            <a:pPr algn="l" rtl="0"/>
            <a:r>
              <a:rPr lang="en-US" dirty="0">
                <a:solidFill>
                  <a:schemeClr val="tx1"/>
                </a:solidFill>
              </a:rPr>
              <a:t>Example: storing time series data which is retrieved based on hour</a:t>
            </a:r>
          </a:p>
          <a:p>
            <a:pPr algn="l" rtl="0"/>
            <a:r>
              <a:rPr lang="en-US" dirty="0">
                <a:solidFill>
                  <a:schemeClr val="tx1"/>
                </a:solidFill>
              </a:rPr>
              <a:t>Idea 1: Row key = the hour: a terrible idea</a:t>
            </a:r>
          </a:p>
          <a:p>
            <a:pPr lvl="1" algn="l" rtl="0"/>
            <a:r>
              <a:rPr lang="en-US" dirty="0"/>
              <a:t>All the writes in a given hour will go to a single node holding the row for the current hour – a hotspot</a:t>
            </a:r>
          </a:p>
          <a:p>
            <a:pPr algn="l" rtl="0"/>
            <a:r>
              <a:rPr lang="en-US" dirty="0">
                <a:solidFill>
                  <a:schemeClr val="tx1"/>
                </a:solidFill>
              </a:rPr>
              <a:t>Idea 2: Row key = the minute: no improvement</a:t>
            </a:r>
          </a:p>
          <a:p>
            <a:pPr lvl="1" algn="l" rtl="0"/>
            <a:r>
              <a:rPr lang="en-US" dirty="0"/>
              <a:t>Only one node will be writing during whatever duration you pick!</a:t>
            </a:r>
          </a:p>
          <a:p>
            <a:pPr lvl="1" algn="l" rtl="0"/>
            <a:r>
              <a:rPr lang="en-US" dirty="0"/>
              <a:t>As time progresses the hot spot moves, but it never goes away</a:t>
            </a:r>
          </a:p>
          <a:p>
            <a:pPr algn="l" rtl="0"/>
            <a:r>
              <a:rPr lang="en-US" b="1" dirty="0">
                <a:solidFill>
                  <a:schemeClr val="tx1"/>
                </a:solidFill>
              </a:rPr>
              <a:t>This is a recurring dilemma in Cassandra data modelling, between taking advantage of column ordering and avoiding hotspots</a:t>
            </a:r>
          </a:p>
          <a:p>
            <a:pPr algn="l" rtl="0"/>
            <a:endParaRPr lang="en-US" dirty="0"/>
          </a:p>
        </p:txBody>
      </p:sp>
    </p:spTree>
    <p:extLst>
      <p:ext uri="{BB962C8B-B14F-4D97-AF65-F5344CB8AC3E}">
        <p14:creationId xmlns:p14="http://schemas.microsoft.com/office/powerpoint/2010/main" val="13936497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4857" y="487680"/>
            <a:ext cx="8403336" cy="457200"/>
          </a:xfrm>
        </p:spPr>
        <p:txBody>
          <a:bodyPr>
            <a:normAutofit fontScale="90000"/>
          </a:bodyPr>
          <a:lstStyle/>
          <a:p>
            <a:pPr algn="l" rtl="0"/>
            <a:r>
              <a:rPr lang="en-US" dirty="0"/>
              <a:t>Row Keys and Hot Spots</a:t>
            </a:r>
          </a:p>
        </p:txBody>
      </p:sp>
      <p:sp>
        <p:nvSpPr>
          <p:cNvPr id="3" name="Content Placeholder 2"/>
          <p:cNvSpPr>
            <a:spLocks noGrp="1"/>
          </p:cNvSpPr>
          <p:nvPr>
            <p:ph idx="1"/>
          </p:nvPr>
        </p:nvSpPr>
        <p:spPr>
          <a:xfrm>
            <a:off x="641268" y="1825625"/>
            <a:ext cx="11044051" cy="4351338"/>
          </a:xfrm>
        </p:spPr>
        <p:txBody>
          <a:bodyPr>
            <a:normAutofit lnSpcReduction="10000"/>
          </a:bodyPr>
          <a:lstStyle/>
          <a:p>
            <a:pPr algn="l" rtl="0"/>
            <a:r>
              <a:rPr lang="en-US" dirty="0">
                <a:solidFill>
                  <a:schemeClr val="tx1"/>
                </a:solidFill>
              </a:rPr>
              <a:t>Idea 3: Add something else to the row key, e.g., event type, machine id</a:t>
            </a:r>
          </a:p>
          <a:p>
            <a:pPr lvl="1" algn="l" rtl="0"/>
            <a:r>
              <a:rPr lang="en-US" dirty="0"/>
              <a:t>Whatever is appropriate for your use case</a:t>
            </a:r>
          </a:p>
          <a:p>
            <a:pPr lvl="1" algn="l" rtl="0"/>
            <a:r>
              <a:rPr lang="en-US" dirty="0"/>
              <a:t>But what if you have nothing else to add, or you absolutely need time period as the only row key?</a:t>
            </a:r>
          </a:p>
          <a:p>
            <a:pPr algn="l" rtl="0"/>
            <a:r>
              <a:rPr lang="en-US" dirty="0">
                <a:solidFill>
                  <a:schemeClr val="tx1"/>
                </a:solidFill>
              </a:rPr>
              <a:t>Idea 4: Manually split row keys based on number of nodes in the Cassandra cluster</a:t>
            </a:r>
          </a:p>
          <a:p>
            <a:pPr lvl="1" algn="l" rtl="0"/>
            <a:r>
              <a:rPr lang="en-US" dirty="0"/>
              <a:t>E.g., “yyyymmddhh|1”, “yyyymmddhh|2”, …</a:t>
            </a:r>
          </a:p>
          <a:p>
            <a:pPr lvl="1" algn="l" rtl="0"/>
            <a:r>
              <a:rPr lang="en-US" dirty="0"/>
              <a:t>For an hour window, each node will now evenly handle the writes in round-robin</a:t>
            </a:r>
          </a:p>
          <a:p>
            <a:pPr lvl="1" algn="l" rtl="0"/>
            <a:r>
              <a:rPr lang="en-US" dirty="0"/>
              <a:t>Issue: Reading data for a given hour will require multi-get from all the physical nodes followed by a merge in the client application</a:t>
            </a:r>
          </a:p>
          <a:p>
            <a:pPr lvl="1" algn="l" rtl="0"/>
            <a:r>
              <a:rPr lang="en-US" dirty="0"/>
              <a:t>Issue: What if the number of nodes in the cluster changes?</a:t>
            </a:r>
          </a:p>
          <a:p>
            <a:pPr lvl="2" algn="l" rtl="0"/>
            <a:r>
              <a:rPr lang="en-US" dirty="0"/>
              <a:t>Proposed solution: store the cluster size over time in a C* table</a:t>
            </a:r>
          </a:p>
          <a:p>
            <a:pPr algn="l" rtl="0"/>
            <a:endParaRPr lang="en-US" dirty="0"/>
          </a:p>
        </p:txBody>
      </p:sp>
    </p:spTree>
    <p:extLst>
      <p:ext uri="{BB962C8B-B14F-4D97-AF65-F5344CB8AC3E}">
        <p14:creationId xmlns:p14="http://schemas.microsoft.com/office/powerpoint/2010/main" val="2914343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FBA4E905-D1BE-E644-A5C7-A8CD6FBC2CF4}"/>
              </a:ext>
            </a:extLst>
          </p:cNvPr>
          <p:cNvSpPr>
            <a:spLocks noGrp="1" noChangeArrowheads="1"/>
          </p:cNvSpPr>
          <p:nvPr>
            <p:ph type="ctrTitle"/>
          </p:nvPr>
        </p:nvSpPr>
        <p:spPr>
          <a:xfrm>
            <a:off x="2209800" y="2130426"/>
            <a:ext cx="7772400" cy="1470025"/>
          </a:xfrm>
        </p:spPr>
        <p:txBody>
          <a:bodyPr anchor="ctr"/>
          <a:lstStyle/>
          <a:p>
            <a:r>
              <a:rPr lang="en-US" altLang="en-US" sz="4000"/>
              <a:t>BigTable: A Distributed Storage System for Structured Data</a:t>
            </a:r>
          </a:p>
        </p:txBody>
      </p:sp>
      <p:sp>
        <p:nvSpPr>
          <p:cNvPr id="3" name="Subtitle 2">
            <a:extLst>
              <a:ext uri="{FF2B5EF4-FFF2-40B4-BE49-F238E27FC236}">
                <a16:creationId xmlns:a16="http://schemas.microsoft.com/office/drawing/2014/main" id="{A967544C-B019-9644-AB36-92244F4A2CC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87233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651A8B75-230D-0341-8AD5-9B217DAA481F}"/>
              </a:ext>
            </a:extLst>
          </p:cNvPr>
          <p:cNvSpPr>
            <a:spLocks noGrp="1" noChangeArrowheads="1"/>
          </p:cNvSpPr>
          <p:nvPr>
            <p:ph type="title"/>
          </p:nvPr>
        </p:nvSpPr>
        <p:spPr/>
        <p:txBody>
          <a:bodyPr/>
          <a:lstStyle/>
          <a:p>
            <a:r>
              <a:rPr lang="en-US" altLang="en-US"/>
              <a:t>Introduction</a:t>
            </a:r>
          </a:p>
        </p:txBody>
      </p:sp>
      <p:sp>
        <p:nvSpPr>
          <p:cNvPr id="21507" name="Rectangle 3">
            <a:extLst>
              <a:ext uri="{FF2B5EF4-FFF2-40B4-BE49-F238E27FC236}">
                <a16:creationId xmlns:a16="http://schemas.microsoft.com/office/drawing/2014/main" id="{BF6AC746-4F51-614A-AC03-0FBB2269C104}"/>
              </a:ext>
            </a:extLst>
          </p:cNvPr>
          <p:cNvSpPr>
            <a:spLocks noGrp="1" noChangeArrowheads="1"/>
          </p:cNvSpPr>
          <p:nvPr>
            <p:ph type="body" idx="1"/>
          </p:nvPr>
        </p:nvSpPr>
        <p:spPr/>
        <p:txBody>
          <a:bodyPr/>
          <a:lstStyle/>
          <a:p>
            <a:r>
              <a:rPr lang="en-US" altLang="en-US"/>
              <a:t>BigTable is a distributed storage system for managing structured data.</a:t>
            </a:r>
          </a:p>
          <a:p>
            <a:r>
              <a:rPr lang="en-US" altLang="en-US"/>
              <a:t>Designed to scale to a very large size</a:t>
            </a:r>
          </a:p>
          <a:p>
            <a:pPr lvl="1"/>
            <a:r>
              <a:rPr lang="en-US" altLang="en-US"/>
              <a:t>Petabytes of data across thousands of servers</a:t>
            </a:r>
          </a:p>
          <a:p>
            <a:r>
              <a:rPr lang="en-US" altLang="en-US"/>
              <a:t>Used for many Google projects</a:t>
            </a:r>
          </a:p>
          <a:p>
            <a:pPr lvl="1"/>
            <a:r>
              <a:rPr lang="en-US" altLang="en-US"/>
              <a:t>Web indexing, Personalized Search, Google Earth, Google Analytics, Google Finance, …</a:t>
            </a:r>
          </a:p>
          <a:p>
            <a:r>
              <a:rPr lang="en-US" altLang="en-US"/>
              <a:t>Flexible, high-performance solution for all of Google’s products</a:t>
            </a:r>
          </a:p>
        </p:txBody>
      </p:sp>
    </p:spTree>
    <p:extLst>
      <p:ext uri="{BB962C8B-B14F-4D97-AF65-F5344CB8AC3E}">
        <p14:creationId xmlns:p14="http://schemas.microsoft.com/office/powerpoint/2010/main" val="3177717726"/>
      </p:ext>
    </p:extLst>
  </p:cSld>
  <p:clrMapOvr>
    <a:masterClrMapping/>
  </p:clrMapOvr>
</p:sld>
</file>

<file path=ppt/theme/theme1.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1803</TotalTime>
  <Words>3978</Words>
  <Application>Microsoft Macintosh PowerPoint</Application>
  <PresentationFormat>Widescreen</PresentationFormat>
  <Paragraphs>664</Paragraphs>
  <Slides>79</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79</vt:i4>
      </vt:variant>
    </vt:vector>
  </HeadingPairs>
  <TitlesOfParts>
    <vt:vector size="88" baseType="lpstr">
      <vt:lpstr>Arial</vt:lpstr>
      <vt:lpstr>Calibri</vt:lpstr>
      <vt:lpstr>Calibri Light</vt:lpstr>
      <vt:lpstr>Calisto MT</vt:lpstr>
      <vt:lpstr>Consolas</vt:lpstr>
      <vt:lpstr>Courier New</vt:lpstr>
      <vt:lpstr>Verdana</vt:lpstr>
      <vt:lpstr>Wingdings</vt:lpstr>
      <vt:lpstr>Office Theme</vt:lpstr>
      <vt:lpstr>Column Family Databases</vt:lpstr>
      <vt:lpstr>Database partitioning</vt:lpstr>
      <vt:lpstr>Traditional Sharding – Row based</vt:lpstr>
      <vt:lpstr>Columnar</vt:lpstr>
      <vt:lpstr>Which should I choose?</vt:lpstr>
      <vt:lpstr>What about NoSQL?</vt:lpstr>
      <vt:lpstr>Column Family Databases</vt:lpstr>
      <vt:lpstr>BigTable: A Distributed Storage System for Structured Data</vt:lpstr>
      <vt:lpstr>Introduction</vt:lpstr>
      <vt:lpstr>Motivation</vt:lpstr>
      <vt:lpstr>Basic Data Model</vt:lpstr>
      <vt:lpstr>Tablets</vt:lpstr>
      <vt:lpstr>Tablet Location</vt:lpstr>
      <vt:lpstr>API</vt:lpstr>
      <vt:lpstr> </vt:lpstr>
      <vt:lpstr>HBase: Overview </vt:lpstr>
      <vt:lpstr>HBase: Part of Hadoop’s Ecosystem</vt:lpstr>
      <vt:lpstr>HBase vs. HDFS</vt:lpstr>
      <vt:lpstr>HBase vs. HDFS (Cont’d)</vt:lpstr>
      <vt:lpstr>HBase Data Model</vt:lpstr>
      <vt:lpstr>HBase Data Model</vt:lpstr>
      <vt:lpstr>HBase Logical View (2 level key-value store)</vt:lpstr>
      <vt:lpstr>HBase Physical Model</vt:lpstr>
      <vt:lpstr>HBase Physical Model</vt:lpstr>
      <vt:lpstr>Example</vt:lpstr>
      <vt:lpstr>Column Families</vt:lpstr>
      <vt:lpstr>HBase Regions</vt:lpstr>
      <vt:lpstr>Big Picture</vt:lpstr>
      <vt:lpstr>ZooKeeper</vt:lpstr>
      <vt:lpstr>HBase Deployment</vt:lpstr>
      <vt:lpstr>PowerPoint Presentation</vt:lpstr>
      <vt:lpstr>Cassandra History </vt:lpstr>
      <vt:lpstr>PowerPoint Presentation</vt:lpstr>
      <vt:lpstr>Cassandra Data Model</vt:lpstr>
      <vt:lpstr>Data Model</vt:lpstr>
      <vt:lpstr>Consistency &amp; Replication</vt:lpstr>
      <vt:lpstr>Cassandra Writes</vt:lpstr>
      <vt:lpstr>PowerPoint Presentation</vt:lpstr>
      <vt:lpstr>Cassandra Reads</vt:lpstr>
      <vt:lpstr>PowerPoint Presentation</vt:lpstr>
      <vt:lpstr>PowerPoint Presentation</vt:lpstr>
      <vt:lpstr>PowerPoint Presentation</vt:lpstr>
      <vt:lpstr>PowerPoint Presentation</vt:lpstr>
      <vt:lpstr>PowerPoint Presentation</vt:lpstr>
      <vt:lpstr>Using Cassandra</vt:lpstr>
      <vt:lpstr>Cassandra Create</vt:lpstr>
      <vt:lpstr>Cassandra Data Layout</vt:lpstr>
      <vt:lpstr>Cassandra Data Layout</vt:lpstr>
      <vt:lpstr>Cassandra “Got ya’s”</vt:lpstr>
      <vt:lpstr>Partitioning Hot Nodes</vt:lpstr>
      <vt:lpstr>Query Limitations</vt:lpstr>
      <vt:lpstr>Consider Queries When Designing Schemas</vt:lpstr>
      <vt:lpstr>Be Careful of Collections</vt:lpstr>
      <vt:lpstr>Be Careful of too Many DELETEs</vt:lpstr>
      <vt:lpstr>Eventual Consistency</vt:lpstr>
      <vt:lpstr>Configurable Read/Write Consistency</vt:lpstr>
      <vt:lpstr>Conceptual Modeling in Cassandra</vt:lpstr>
      <vt:lpstr>The Conceptual Model</vt:lpstr>
      <vt:lpstr>Data Modelling in Cassandra</vt:lpstr>
      <vt:lpstr>De-normalization</vt:lpstr>
      <vt:lpstr>Row and Column Keys</vt:lpstr>
      <vt:lpstr>Parent-child relationships</vt:lpstr>
      <vt:lpstr>One-to-many &amp; many-to-one relationships</vt:lpstr>
      <vt:lpstr>Many-to-many relationships</vt:lpstr>
      <vt:lpstr>Example 1: Users “Like” Items</vt:lpstr>
      <vt:lpstr>Option 1: Exact Replica of Relational Model</vt:lpstr>
      <vt:lpstr>Option 2: Normalized entities with custom indexes</vt:lpstr>
      <vt:lpstr>Option 3: Normalized entities with de-normalization into custom indexes</vt:lpstr>
      <vt:lpstr>Option 4: partially de-normalized entities</vt:lpstr>
      <vt:lpstr>Hotel Booking Site</vt:lpstr>
      <vt:lpstr>Relational Database Model</vt:lpstr>
      <vt:lpstr>Cassandra Design </vt:lpstr>
      <vt:lpstr>Hotel Booking Site - Queries</vt:lpstr>
      <vt:lpstr>Hotel Booking Site - Queries</vt:lpstr>
      <vt:lpstr>Chebotko Diagram</vt:lpstr>
      <vt:lpstr>Hotel Logical Data Model</vt:lpstr>
      <vt:lpstr>Reservation Logical Data Model</vt:lpstr>
      <vt:lpstr>Row Keys and Hot Spots</vt:lpstr>
      <vt:lpstr>Row Keys and Hot Spots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Column Family Databases</dc:title>
  <dc:creator>Quinn Snell</dc:creator>
  <cp:lastModifiedBy>Quinn Snell</cp:lastModifiedBy>
  <cp:revision>17</cp:revision>
  <dcterms:created xsi:type="dcterms:W3CDTF">2021-02-18T02:39:14Z</dcterms:created>
  <dcterms:modified xsi:type="dcterms:W3CDTF">2021-11-18T19:50:13Z</dcterms:modified>
</cp:coreProperties>
</file>